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7" r:id="rId10"/>
    <p:sldId id="264" r:id="rId11"/>
    <p:sldId id="265" r:id="rId12"/>
    <p:sldId id="266" r:id="rId13"/>
  </p:sldIdLst>
  <p:sldSz cx="7556500" cy="10693400"/>
  <p:notesSz cx="6858000" cy="9144000"/>
  <p:embeddedFontLst>
    <p:embeddedFont>
      <p:font typeface="Montserrat" panose="00000500000000000000" pitchFamily="2" charset="0"/>
      <p:regular r:id="rId14"/>
      <p:bold r:id="rId15"/>
      <p:italic r:id="rId16"/>
      <p:boldItalic r:id="rId17"/>
    </p:embeddedFont>
    <p:embeddedFont>
      <p:font typeface="Montserrat Bold" panose="00000800000000000000" charset="0"/>
      <p:regular r:id="rId18"/>
      <p:bold r:id="rId19"/>
    </p:embeddedFont>
    <p:embeddedFont>
      <p:font typeface="Montserrat Medium" panose="00000600000000000000" pitchFamily="2" charset="0"/>
      <p:regular r:id="rId20"/>
      <p:italic r:id="rId21"/>
    </p:embeddedFont>
    <p:embeddedFont>
      <p:font typeface="Montserrat Ultra-Bold" panose="020B0604020202020204" charset="0"/>
      <p:regular r:id="rId22"/>
    </p:embeddedFont>
    <p:embeddedFont>
      <p:font typeface="Neue Montreal" panose="020B0604020202020204" charset="0"/>
      <p:regular r:id="rId23"/>
    </p:embeddedFont>
    <p:embeddedFont>
      <p:font typeface="Open Sans" panose="020B0606030504020204" pitchFamily="3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2635"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drive.google.com/file/d/1u8ru2W8YvmpBJ7NwRy4gI2Pdve1BwAxh/view?usp=sharing"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www.linkedin.com/company/14047743" TargetMode="External"/><Relationship Id="rId18"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hyperlink" Target="mailto:rogerio@evolucaocompressores.com.br" TargetMode="External"/><Relationship Id="rId12" Type="http://schemas.openxmlformats.org/officeDocument/2006/relationships/image" Target="../media/image30.png"/><Relationship Id="rId17" Type="http://schemas.openxmlformats.org/officeDocument/2006/relationships/hyperlink" Target="https://www.instagram.com/evolucaocompressores/?hl=pt-br" TargetMode="External"/><Relationship Id="rId2" Type="http://schemas.openxmlformats.org/officeDocument/2006/relationships/image" Target="../media/image1.png"/><Relationship Id="rId16" Type="http://schemas.openxmlformats.org/officeDocument/2006/relationships/image" Target="../media/image32.png"/><Relationship Id="rId20"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8.svg"/><Relationship Id="rId11" Type="http://schemas.openxmlformats.org/officeDocument/2006/relationships/hyperlink" Target="https://www.youtube.com/watch?v=xp5ODjBytuo" TargetMode="External"/><Relationship Id="rId5" Type="http://schemas.openxmlformats.org/officeDocument/2006/relationships/image" Target="../media/image27.png"/><Relationship Id="rId15" Type="http://schemas.openxmlformats.org/officeDocument/2006/relationships/hyperlink" Target="https://www.facebook.com/EvolucaoCompressores" TargetMode="External"/><Relationship Id="rId10" Type="http://schemas.openxmlformats.org/officeDocument/2006/relationships/image" Target="../media/image29.png"/><Relationship Id="rId19" Type="http://schemas.openxmlformats.org/officeDocument/2006/relationships/hyperlink" Target="https://www.youtube.com/channel/UCwd-vQDfQFCs9o1J-7-WiMQ" TargetMode="External"/><Relationship Id="rId4" Type="http://schemas.openxmlformats.org/officeDocument/2006/relationships/image" Target="../media/image26.svg"/><Relationship Id="rId9" Type="http://schemas.openxmlformats.org/officeDocument/2006/relationships/hyperlink" Target="http://www.evolucaocompressores.com.br/" TargetMode="External"/><Relationship Id="rId1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hyperlink" Target="https://drive.google.com/file/d/1qvswWTnSpSY-OKvazrC-aJ8r1c-cV4j2/view?usp=shar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02063" y="108000"/>
            <a:ext cx="3049937" cy="1156226"/>
          </a:xfrm>
          <a:custGeom>
            <a:avLst/>
            <a:gdLst/>
            <a:ahLst/>
            <a:cxnLst/>
            <a:rect l="l" t="t" r="r" b="b"/>
            <a:pathLst>
              <a:path w="3049937" h="1156226">
                <a:moveTo>
                  <a:pt x="0" y="0"/>
                </a:moveTo>
                <a:lnTo>
                  <a:pt x="3049937" y="0"/>
                </a:lnTo>
                <a:lnTo>
                  <a:pt x="3049937" y="1156226"/>
                </a:lnTo>
                <a:lnTo>
                  <a:pt x="0" y="1156226"/>
                </a:lnTo>
                <a:lnTo>
                  <a:pt x="0" y="0"/>
                </a:lnTo>
                <a:close/>
              </a:path>
            </a:pathLst>
          </a:custGeom>
          <a:blipFill>
            <a:blip r:embed="rId2"/>
            <a:stretch>
              <a:fillRect/>
            </a:stretch>
          </a:blipFill>
        </p:spPr>
      </p:sp>
      <p:sp>
        <p:nvSpPr>
          <p:cNvPr id="3" name="Freeform 3"/>
          <p:cNvSpPr/>
          <p:nvPr/>
        </p:nvSpPr>
        <p:spPr>
          <a:xfrm>
            <a:off x="0" y="0"/>
            <a:ext cx="4158000" cy="10692000"/>
          </a:xfrm>
          <a:custGeom>
            <a:avLst/>
            <a:gdLst/>
            <a:ahLst/>
            <a:cxnLst/>
            <a:rect l="l" t="t" r="r" b="b"/>
            <a:pathLst>
              <a:path w="5783170" h="13221780">
                <a:moveTo>
                  <a:pt x="0" y="0"/>
                </a:moveTo>
                <a:lnTo>
                  <a:pt x="5783170" y="0"/>
                </a:lnTo>
                <a:lnTo>
                  <a:pt x="5783170" y="13221780"/>
                </a:lnTo>
                <a:lnTo>
                  <a:pt x="0" y="13221780"/>
                </a:lnTo>
                <a:lnTo>
                  <a:pt x="0" y="0"/>
                </a:lnTo>
                <a:close/>
              </a:path>
            </a:pathLst>
          </a:custGeom>
          <a:blipFill>
            <a:blip r:embed="rId3"/>
            <a:stretch>
              <a:fillRect l="-50711" t="-21262" r="-25901"/>
            </a:stretch>
          </a:blipFill>
        </p:spPr>
        <p:txBody>
          <a:bodyPr/>
          <a:lstStyle/>
          <a:p>
            <a:endParaRPr lang="pt-BR"/>
          </a:p>
        </p:txBody>
      </p:sp>
      <p:grpSp>
        <p:nvGrpSpPr>
          <p:cNvPr id="4" name="Group 4"/>
          <p:cNvGrpSpPr/>
          <p:nvPr/>
        </p:nvGrpSpPr>
        <p:grpSpPr>
          <a:xfrm>
            <a:off x="0" y="5072258"/>
            <a:ext cx="7556500" cy="1788953"/>
            <a:chOff x="0" y="0"/>
            <a:chExt cx="3563809" cy="802421"/>
          </a:xfrm>
        </p:grpSpPr>
        <p:sp>
          <p:nvSpPr>
            <p:cNvPr id="5" name="Freeform 5"/>
            <p:cNvSpPr/>
            <p:nvPr/>
          </p:nvSpPr>
          <p:spPr>
            <a:xfrm>
              <a:off x="0" y="0"/>
              <a:ext cx="3563809" cy="802421"/>
            </a:xfrm>
            <a:custGeom>
              <a:avLst/>
              <a:gdLst/>
              <a:ahLst/>
              <a:cxnLst/>
              <a:rect l="l" t="t" r="r" b="b"/>
              <a:pathLst>
                <a:path w="3563809" h="802421">
                  <a:moveTo>
                    <a:pt x="0" y="0"/>
                  </a:moveTo>
                  <a:lnTo>
                    <a:pt x="3563809" y="0"/>
                  </a:lnTo>
                  <a:lnTo>
                    <a:pt x="3563809" y="802421"/>
                  </a:lnTo>
                  <a:lnTo>
                    <a:pt x="0" y="802421"/>
                  </a:lnTo>
                  <a:close/>
                </a:path>
              </a:pathLst>
            </a:custGeom>
            <a:solidFill>
              <a:srgbClr val="434343">
                <a:alpha val="42745"/>
              </a:srgbClr>
            </a:solidFill>
          </p:spPr>
        </p:sp>
        <p:sp>
          <p:nvSpPr>
            <p:cNvPr id="6" name="TextBox 6"/>
            <p:cNvSpPr txBox="1"/>
            <p:nvPr/>
          </p:nvSpPr>
          <p:spPr>
            <a:xfrm>
              <a:off x="0" y="-28575"/>
              <a:ext cx="3563809" cy="830996"/>
            </a:xfrm>
            <a:prstGeom prst="rect">
              <a:avLst/>
            </a:prstGeom>
          </p:spPr>
          <p:txBody>
            <a:bodyPr lIns="29829" tIns="29829" rIns="29829" bIns="29829" rtlCol="0" anchor="ctr"/>
            <a:lstStyle/>
            <a:p>
              <a:pPr algn="ctr">
                <a:lnSpc>
                  <a:spcPts val="1561"/>
                </a:lnSpc>
              </a:pPr>
              <a:endParaRPr/>
            </a:p>
          </p:txBody>
        </p:sp>
      </p:grpSp>
      <p:sp>
        <p:nvSpPr>
          <p:cNvPr id="7" name="Freeform 7"/>
          <p:cNvSpPr/>
          <p:nvPr/>
        </p:nvSpPr>
        <p:spPr>
          <a:xfrm>
            <a:off x="108000" y="9561101"/>
            <a:ext cx="3279810" cy="876569"/>
          </a:xfrm>
          <a:custGeom>
            <a:avLst/>
            <a:gdLst/>
            <a:ahLst/>
            <a:cxnLst/>
            <a:rect l="l" t="t" r="r" b="b"/>
            <a:pathLst>
              <a:path w="3279810" h="876569">
                <a:moveTo>
                  <a:pt x="0" y="0"/>
                </a:moveTo>
                <a:lnTo>
                  <a:pt x="3279810" y="0"/>
                </a:lnTo>
                <a:lnTo>
                  <a:pt x="3279810" y="876569"/>
                </a:lnTo>
                <a:lnTo>
                  <a:pt x="0" y="876569"/>
                </a:lnTo>
                <a:lnTo>
                  <a:pt x="0" y="0"/>
                </a:lnTo>
                <a:close/>
              </a:path>
            </a:pathLst>
          </a:custGeom>
          <a:blipFill>
            <a:blip r:embed="rId4"/>
            <a:stretch>
              <a:fillRect t="-3005"/>
            </a:stretch>
          </a:blipFill>
        </p:spPr>
      </p:sp>
      <p:sp>
        <p:nvSpPr>
          <p:cNvPr id="8" name="TextBox 8"/>
          <p:cNvSpPr txBox="1"/>
          <p:nvPr/>
        </p:nvSpPr>
        <p:spPr>
          <a:xfrm>
            <a:off x="3644031" y="7722093"/>
            <a:ext cx="3476738" cy="332126"/>
          </a:xfrm>
          <a:prstGeom prst="rect">
            <a:avLst/>
          </a:prstGeom>
        </p:spPr>
        <p:txBody>
          <a:bodyPr lIns="0" tIns="0" rIns="0" bIns="0" rtlCol="0" anchor="t">
            <a:spAutoFit/>
          </a:bodyPr>
          <a:lstStyle/>
          <a:p>
            <a:pPr algn="ctr">
              <a:lnSpc>
                <a:spcPts val="2761"/>
              </a:lnSpc>
            </a:pPr>
            <a:r>
              <a:rPr lang="en-US" sz="1972" b="1">
                <a:solidFill>
                  <a:srgbClr val="434343"/>
                </a:solidFill>
                <a:latin typeface="Montserrat Ultra-Bold"/>
                <a:ea typeface="Montserrat Ultra-Bold"/>
                <a:cs typeface="Montserrat Ultra-Bold"/>
                <a:sym typeface="Montserrat Ultra-Bold"/>
              </a:rPr>
              <a:t>WELD VISION</a:t>
            </a:r>
          </a:p>
        </p:txBody>
      </p:sp>
      <p:sp>
        <p:nvSpPr>
          <p:cNvPr id="9" name="TextBox 9"/>
          <p:cNvSpPr txBox="1"/>
          <p:nvPr/>
        </p:nvSpPr>
        <p:spPr>
          <a:xfrm>
            <a:off x="4402063" y="8259610"/>
            <a:ext cx="3049937" cy="1121970"/>
          </a:xfrm>
          <a:prstGeom prst="rect">
            <a:avLst/>
          </a:prstGeom>
        </p:spPr>
        <p:txBody>
          <a:bodyPr lIns="0" tIns="0" rIns="0" bIns="0" rtlCol="0" anchor="t">
            <a:spAutoFit/>
          </a:bodyPr>
          <a:lstStyle/>
          <a:p>
            <a:pPr algn="l">
              <a:lnSpc>
                <a:spcPts val="2235"/>
              </a:lnSpc>
            </a:pPr>
            <a:r>
              <a:rPr lang="en-US" sz="1597">
                <a:solidFill>
                  <a:srgbClr val="434343"/>
                </a:solidFill>
                <a:latin typeface="Open Sans"/>
                <a:ea typeface="Open Sans"/>
                <a:cs typeface="Open Sans"/>
                <a:sym typeface="Open Sans"/>
              </a:rPr>
              <a:t>Aos cuidados,</a:t>
            </a:r>
          </a:p>
          <a:p>
            <a:pPr algn="l">
              <a:lnSpc>
                <a:spcPts val="2235"/>
              </a:lnSpc>
            </a:pPr>
            <a:r>
              <a:rPr lang="en-US" sz="1597">
                <a:solidFill>
                  <a:srgbClr val="434343"/>
                </a:solidFill>
                <a:latin typeface="Open Sans"/>
                <a:ea typeface="Open Sans"/>
                <a:cs typeface="Open Sans"/>
                <a:sym typeface="Open Sans"/>
              </a:rPr>
              <a:t>Sr. Marcos Leite</a:t>
            </a:r>
          </a:p>
          <a:p>
            <a:pPr algn="l">
              <a:lnSpc>
                <a:spcPts val="2235"/>
              </a:lnSpc>
            </a:pPr>
            <a:r>
              <a:rPr lang="en-US" sz="1597">
                <a:solidFill>
                  <a:srgbClr val="434343"/>
                </a:solidFill>
                <a:latin typeface="Open Sans"/>
                <a:ea typeface="Open Sans"/>
                <a:cs typeface="Open Sans"/>
                <a:sym typeface="Open Sans"/>
              </a:rPr>
              <a:t>(47) 98446-0250</a:t>
            </a:r>
          </a:p>
          <a:p>
            <a:pPr algn="l">
              <a:lnSpc>
                <a:spcPts val="2235"/>
              </a:lnSpc>
            </a:pPr>
            <a:r>
              <a:rPr lang="en-US" sz="1597">
                <a:solidFill>
                  <a:srgbClr val="434343"/>
                </a:solidFill>
                <a:latin typeface="Open Sans"/>
                <a:ea typeface="Open Sans"/>
                <a:cs typeface="Open Sans"/>
                <a:sym typeface="Open Sans"/>
              </a:rPr>
              <a:t>Marcos.leite@weldvision.com.br</a:t>
            </a:r>
          </a:p>
        </p:txBody>
      </p:sp>
      <p:sp>
        <p:nvSpPr>
          <p:cNvPr id="10" name="TextBox 10"/>
          <p:cNvSpPr txBox="1"/>
          <p:nvPr/>
        </p:nvSpPr>
        <p:spPr>
          <a:xfrm>
            <a:off x="4402063" y="9776913"/>
            <a:ext cx="2407677" cy="271501"/>
          </a:xfrm>
          <a:prstGeom prst="rect">
            <a:avLst/>
          </a:prstGeom>
        </p:spPr>
        <p:txBody>
          <a:bodyPr lIns="0" tIns="0" rIns="0" bIns="0" rtlCol="0" anchor="t">
            <a:spAutoFit/>
          </a:bodyPr>
          <a:lstStyle/>
          <a:p>
            <a:pPr algn="l">
              <a:lnSpc>
                <a:spcPts val="2235"/>
              </a:lnSpc>
            </a:pPr>
            <a:r>
              <a:rPr lang="en-US" sz="1597">
                <a:solidFill>
                  <a:srgbClr val="434343"/>
                </a:solidFill>
                <a:latin typeface="Open Sans"/>
                <a:ea typeface="Open Sans"/>
                <a:cs typeface="Open Sans"/>
                <a:sym typeface="Open Sans"/>
              </a:rPr>
              <a:t>Jlle, dia ** de *** de ****</a:t>
            </a:r>
          </a:p>
        </p:txBody>
      </p:sp>
      <p:sp>
        <p:nvSpPr>
          <p:cNvPr id="11" name="TextBox 11"/>
          <p:cNvSpPr txBox="1"/>
          <p:nvPr/>
        </p:nvSpPr>
        <p:spPr>
          <a:xfrm>
            <a:off x="315239" y="5219580"/>
            <a:ext cx="6929521" cy="563880"/>
          </a:xfrm>
          <a:prstGeom prst="rect">
            <a:avLst/>
          </a:prstGeom>
        </p:spPr>
        <p:txBody>
          <a:bodyPr lIns="0" tIns="0" rIns="0" bIns="0" rtlCol="0" anchor="t">
            <a:spAutoFit/>
          </a:bodyPr>
          <a:lstStyle/>
          <a:p>
            <a:pPr algn="r">
              <a:lnSpc>
                <a:spcPts val="4620"/>
              </a:lnSpc>
            </a:pPr>
            <a:r>
              <a:rPr lang="en-US" sz="3300">
                <a:solidFill>
                  <a:srgbClr val="FFFFFF"/>
                </a:solidFill>
                <a:latin typeface="Neue Montreal"/>
                <a:ea typeface="Neue Montreal"/>
                <a:cs typeface="Neue Montreal"/>
                <a:sym typeface="Neue Montreal"/>
              </a:rPr>
              <a:t>PROPOSTA TÉCNICA E COMERCIAL</a:t>
            </a:r>
          </a:p>
        </p:txBody>
      </p:sp>
      <p:sp>
        <p:nvSpPr>
          <p:cNvPr id="12" name="TextBox 12"/>
          <p:cNvSpPr txBox="1"/>
          <p:nvPr/>
        </p:nvSpPr>
        <p:spPr>
          <a:xfrm>
            <a:off x="315239" y="5900060"/>
            <a:ext cx="6929521" cy="563880"/>
          </a:xfrm>
          <a:prstGeom prst="rect">
            <a:avLst/>
          </a:prstGeom>
        </p:spPr>
        <p:txBody>
          <a:bodyPr lIns="0" tIns="0" rIns="0" bIns="0" rtlCol="0" anchor="t">
            <a:spAutoFit/>
          </a:bodyPr>
          <a:lstStyle/>
          <a:p>
            <a:pPr algn="r">
              <a:lnSpc>
                <a:spcPts val="4620"/>
              </a:lnSpc>
            </a:pPr>
            <a:r>
              <a:rPr lang="en-US" sz="3300">
                <a:solidFill>
                  <a:srgbClr val="FFFFFF"/>
                </a:solidFill>
                <a:latin typeface="Neue Montreal"/>
                <a:ea typeface="Neue Montreal"/>
                <a:cs typeface="Neue Montreal"/>
                <a:sym typeface="Neue Montreal"/>
              </a:rPr>
              <a:t>N° 12345678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409731" y="117060"/>
            <a:ext cx="2389748" cy="638689"/>
          </a:xfrm>
          <a:custGeom>
            <a:avLst/>
            <a:gdLst/>
            <a:ahLst/>
            <a:cxnLst/>
            <a:rect l="l" t="t" r="r" b="b"/>
            <a:pathLst>
              <a:path w="2389748" h="638689">
                <a:moveTo>
                  <a:pt x="0" y="0"/>
                </a:moveTo>
                <a:lnTo>
                  <a:pt x="2389748" y="0"/>
                </a:lnTo>
                <a:lnTo>
                  <a:pt x="2389748" y="638689"/>
                </a:lnTo>
                <a:lnTo>
                  <a:pt x="0" y="638689"/>
                </a:lnTo>
                <a:lnTo>
                  <a:pt x="0" y="0"/>
                </a:lnTo>
                <a:close/>
              </a:path>
            </a:pathLst>
          </a:custGeom>
          <a:blipFill>
            <a:blip r:embed="rId2"/>
            <a:stretch>
              <a:fillRect t="-3005"/>
            </a:stretch>
          </a:blipFill>
        </p:spPr>
      </p:sp>
      <p:grpSp>
        <p:nvGrpSpPr>
          <p:cNvPr id="8" name="Group 8"/>
          <p:cNvGrpSpPr/>
          <p:nvPr/>
        </p:nvGrpSpPr>
        <p:grpSpPr>
          <a:xfrm>
            <a:off x="-378105" y="11196741"/>
            <a:ext cx="8625506" cy="189651"/>
            <a:chOff x="0" y="0"/>
            <a:chExt cx="3047987" cy="131886"/>
          </a:xfrm>
        </p:grpSpPr>
        <p:sp>
          <p:nvSpPr>
            <p:cNvPr id="9" name="Freeform 9"/>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0" name="TextBox 10"/>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11" name="Freeform 11"/>
          <p:cNvSpPr/>
          <p:nvPr/>
        </p:nvSpPr>
        <p:spPr>
          <a:xfrm>
            <a:off x="409731" y="9621017"/>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3"/>
            <a:stretch>
              <a:fillRect/>
            </a:stretch>
          </a:blipFill>
        </p:spPr>
      </p:sp>
      <p:sp>
        <p:nvSpPr>
          <p:cNvPr id="12" name="Freeform 12"/>
          <p:cNvSpPr/>
          <p:nvPr/>
        </p:nvSpPr>
        <p:spPr>
          <a:xfrm>
            <a:off x="3138315" y="390074"/>
            <a:ext cx="4418186" cy="179300"/>
          </a:xfrm>
          <a:custGeom>
            <a:avLst/>
            <a:gdLst/>
            <a:ahLst/>
            <a:cxnLst/>
            <a:rect l="l" t="t" r="r" b="b"/>
            <a:pathLst>
              <a:path w="4671780" h="233589">
                <a:moveTo>
                  <a:pt x="0" y="0"/>
                </a:moveTo>
                <a:lnTo>
                  <a:pt x="4671780" y="0"/>
                </a:lnTo>
                <a:lnTo>
                  <a:pt x="4671780" y="233589"/>
                </a:lnTo>
                <a:lnTo>
                  <a:pt x="0" y="233589"/>
                </a:lnTo>
                <a:lnTo>
                  <a:pt x="0" y="0"/>
                </a:lnTo>
                <a:close/>
              </a:path>
            </a:pathLst>
          </a:custGeom>
          <a:blipFill>
            <a:blip r:embed="rId4"/>
            <a:stretch>
              <a:fillRect/>
            </a:stretch>
          </a:blipFill>
        </p:spPr>
      </p:sp>
      <p:grpSp>
        <p:nvGrpSpPr>
          <p:cNvPr id="13" name="Group 13"/>
          <p:cNvGrpSpPr/>
          <p:nvPr/>
        </p:nvGrpSpPr>
        <p:grpSpPr>
          <a:xfrm>
            <a:off x="460377" y="107238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7" name="Freeform 17"/>
          <p:cNvSpPr/>
          <p:nvPr/>
        </p:nvSpPr>
        <p:spPr>
          <a:xfrm>
            <a:off x="540377" y="8085441"/>
            <a:ext cx="775680" cy="775680"/>
          </a:xfrm>
          <a:custGeom>
            <a:avLst/>
            <a:gdLst/>
            <a:ahLst/>
            <a:cxnLst/>
            <a:rect l="l" t="t" r="r" b="b"/>
            <a:pathLst>
              <a:path w="775680" h="775680">
                <a:moveTo>
                  <a:pt x="0" y="0"/>
                </a:moveTo>
                <a:lnTo>
                  <a:pt x="775680" y="0"/>
                </a:lnTo>
                <a:lnTo>
                  <a:pt x="775680" y="775680"/>
                </a:lnTo>
                <a:lnTo>
                  <a:pt x="0" y="775680"/>
                </a:lnTo>
                <a:lnTo>
                  <a:pt x="0" y="0"/>
                </a:lnTo>
                <a:close/>
              </a:path>
            </a:pathLst>
          </a:custGeom>
          <a:blipFill>
            <a:blip r:embed="rId5"/>
            <a:stretch>
              <a:fillRect/>
            </a:stretch>
          </a:blipFill>
        </p:spPr>
      </p:sp>
      <p:sp>
        <p:nvSpPr>
          <p:cNvPr id="18" name="TextBox 18"/>
          <p:cNvSpPr txBox="1"/>
          <p:nvPr/>
        </p:nvSpPr>
        <p:spPr>
          <a:xfrm>
            <a:off x="1034174" y="1034283"/>
            <a:ext cx="4608974" cy="306702"/>
          </a:xfrm>
          <a:prstGeom prst="rect">
            <a:avLst/>
          </a:prstGeom>
        </p:spPr>
        <p:txBody>
          <a:bodyPr lIns="0" tIns="0" rIns="0" bIns="0" rtlCol="0" anchor="t">
            <a:spAutoFit/>
          </a:bodyPr>
          <a:lstStyle/>
          <a:p>
            <a:pPr algn="l">
              <a:lnSpc>
                <a:spcPts val="2520"/>
              </a:lnSpc>
            </a:pPr>
            <a:r>
              <a:rPr lang="en-US" sz="1800" b="1">
                <a:solidFill>
                  <a:srgbClr val="6F6F6F"/>
                </a:solidFill>
                <a:latin typeface="Montserrat" panose="00000500000000000000" pitchFamily="2" charset="0"/>
                <a:ea typeface="Montserrat Bold"/>
                <a:cs typeface="Montserrat Bold"/>
                <a:sym typeface="Montserrat Bold"/>
              </a:rPr>
              <a:t>CONDIÇÕES COMERCIAIS</a:t>
            </a:r>
          </a:p>
        </p:txBody>
      </p:sp>
      <p:sp>
        <p:nvSpPr>
          <p:cNvPr id="19" name="TextBox 19"/>
          <p:cNvSpPr txBox="1"/>
          <p:nvPr/>
        </p:nvSpPr>
        <p:spPr>
          <a:xfrm>
            <a:off x="1461594" y="8183986"/>
            <a:ext cx="4838116" cy="855555"/>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É parte integrante desta proposta as condições gerais de venda da Ingersoll Rand® que segue no link abaixo:</a:t>
            </a:r>
          </a:p>
          <a:p>
            <a:pPr algn="just">
              <a:lnSpc>
                <a:spcPts val="1679"/>
              </a:lnSpc>
            </a:pPr>
            <a:r>
              <a:rPr lang="en-US" sz="1200">
                <a:solidFill>
                  <a:srgbClr val="000000"/>
                </a:solidFill>
                <a:latin typeface="Montserrat"/>
                <a:ea typeface="Montserrat"/>
                <a:cs typeface="Montserrat"/>
                <a:sym typeface="Montserrat"/>
              </a:rPr>
              <a:t>Clique </a:t>
            </a:r>
            <a:r>
              <a:rPr lang="en-US" sz="1200" u="sng" err="1">
                <a:solidFill>
                  <a:srgbClr val="000000"/>
                </a:solidFill>
                <a:latin typeface="Montserrat"/>
                <a:ea typeface="Montserrat"/>
                <a:cs typeface="Montserrat"/>
                <a:sym typeface="Montserrat"/>
                <a:hlinkClick r:id="rId6" tooltip="https://drive.google.com/file/d/1u8ru2W8YvmpBJ7NwRy4gI2Pdve1BwAxh/view?usp=sharing"/>
              </a:rPr>
              <a:t>aqui</a:t>
            </a:r>
            <a:r>
              <a:rPr lang="en-US" sz="1200">
                <a:solidFill>
                  <a:srgbClr val="000000"/>
                </a:solidFill>
                <a:latin typeface="Montserrat"/>
                <a:ea typeface="Montserrat"/>
                <a:cs typeface="Montserrat"/>
                <a:sym typeface="Montserrat"/>
              </a:rPr>
              <a:t> ou aproxime a câmera do seu celular no QR Code</a:t>
            </a:r>
          </a:p>
          <a:p>
            <a:pPr algn="just">
              <a:lnSpc>
                <a:spcPts val="1679"/>
              </a:lnSpc>
            </a:pPr>
            <a:endParaRPr lang="en-US" sz="1200">
              <a:solidFill>
                <a:srgbClr val="000000"/>
              </a:solidFill>
              <a:latin typeface="Montserrat"/>
              <a:ea typeface="Montserrat"/>
              <a:cs typeface="Montserrat"/>
              <a:sym typeface="Montserrat"/>
            </a:endParaRPr>
          </a:p>
        </p:txBody>
      </p:sp>
      <p:graphicFrame>
        <p:nvGraphicFramePr>
          <p:cNvPr id="21" name="Google Shape;200;p8">
            <a:extLst>
              <a:ext uri="{FF2B5EF4-FFF2-40B4-BE49-F238E27FC236}">
                <a16:creationId xmlns:a16="http://schemas.microsoft.com/office/drawing/2014/main" id="{C2A13DE8-66B3-0B0E-E57F-2BEA17FDFC4A}"/>
              </a:ext>
            </a:extLst>
          </p:cNvPr>
          <p:cNvGraphicFramePr/>
          <p:nvPr>
            <p:extLst>
              <p:ext uri="{D42A27DB-BD31-4B8C-83A1-F6EECF244321}">
                <p14:modId xmlns:p14="http://schemas.microsoft.com/office/powerpoint/2010/main" val="3947145761"/>
              </p:ext>
            </p:extLst>
          </p:nvPr>
        </p:nvGraphicFramePr>
        <p:xfrm>
          <a:off x="733425" y="2220119"/>
          <a:ext cx="6184850" cy="1480185"/>
        </p:xfrm>
        <a:graphic>
          <a:graphicData uri="http://schemas.openxmlformats.org/drawingml/2006/table">
            <a:tbl>
              <a:tblPr>
                <a:noFill/>
              </a:tblPr>
              <a:tblGrid>
                <a:gridCol w="447675">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2022575">
                  <a:extLst>
                    <a:ext uri="{9D8B030D-6E8A-4147-A177-3AD203B41FA5}">
                      <a16:colId xmlns:a16="http://schemas.microsoft.com/office/drawing/2014/main" val="20002"/>
                    </a:ext>
                  </a:extLst>
                </a:gridCol>
                <a:gridCol w="771425">
                  <a:extLst>
                    <a:ext uri="{9D8B030D-6E8A-4147-A177-3AD203B41FA5}">
                      <a16:colId xmlns:a16="http://schemas.microsoft.com/office/drawing/2014/main" val="20003"/>
                    </a:ext>
                  </a:extLst>
                </a:gridCol>
                <a:gridCol w="1179175">
                  <a:extLst>
                    <a:ext uri="{9D8B030D-6E8A-4147-A177-3AD203B41FA5}">
                      <a16:colId xmlns:a16="http://schemas.microsoft.com/office/drawing/2014/main" val="20004"/>
                    </a:ext>
                  </a:extLst>
                </a:gridCol>
                <a:gridCol w="1256000">
                  <a:extLst>
                    <a:ext uri="{9D8B030D-6E8A-4147-A177-3AD203B41FA5}">
                      <a16:colId xmlns:a16="http://schemas.microsoft.com/office/drawing/2014/main" val="20005"/>
                    </a:ext>
                  </a:extLst>
                </a:gridCol>
              </a:tblGrid>
              <a:tr h="266700">
                <a:tc>
                  <a:txBody>
                    <a:bodyPr/>
                    <a:lstStyle/>
                    <a:p>
                      <a:pPr marL="0" marR="0" lvl="0" indent="0" algn="ctr" rtl="0">
                        <a:spcBef>
                          <a:spcPts val="0"/>
                        </a:spcBef>
                        <a:spcAft>
                          <a:spcPts val="0"/>
                        </a:spcAft>
                        <a:buNone/>
                      </a:pPr>
                      <a:r>
                        <a:rPr lang="pt-BR" sz="1100" b="0" i="0" u="none" strike="noStrike" cap="none">
                          <a:solidFill>
                            <a:srgbClr val="000000"/>
                          </a:solidFill>
                          <a:latin typeface="Arial"/>
                          <a:ea typeface="Arial"/>
                          <a:cs typeface="Arial"/>
                          <a:sym typeface="Arial"/>
                        </a:rPr>
                        <a:t>Item</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E7E6E6"/>
                    </a:solidFill>
                  </a:tcPr>
                </a:tc>
                <a:tc>
                  <a:txBody>
                    <a:bodyPr/>
                    <a:lstStyle/>
                    <a:p>
                      <a:pPr marL="0" marR="0" lvl="0" indent="0" algn="ctr" rtl="0">
                        <a:spcBef>
                          <a:spcPts val="0"/>
                        </a:spcBef>
                        <a:spcAft>
                          <a:spcPts val="0"/>
                        </a:spcAft>
                        <a:buNone/>
                      </a:pPr>
                      <a:r>
                        <a:rPr lang="pt-BR" sz="1100" b="0" i="0" u="none" strike="noStrike" cap="none">
                          <a:solidFill>
                            <a:srgbClr val="000000"/>
                          </a:solidFill>
                          <a:latin typeface="Arial"/>
                          <a:ea typeface="Arial"/>
                          <a:cs typeface="Arial"/>
                          <a:sym typeface="Arial"/>
                        </a:rPr>
                        <a:t>Qtde</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E7E6E6"/>
                    </a:solidFill>
                  </a:tcPr>
                </a:tc>
                <a:tc gridSpan="2">
                  <a:txBody>
                    <a:bodyPr/>
                    <a:lstStyle/>
                    <a:p>
                      <a:pPr marL="0" marR="0" lvl="0" indent="0" algn="l" rtl="0">
                        <a:spcBef>
                          <a:spcPts val="0"/>
                        </a:spcBef>
                        <a:spcAft>
                          <a:spcPts val="0"/>
                        </a:spcAft>
                        <a:buNone/>
                      </a:pPr>
                      <a:r>
                        <a:rPr lang="pt-BR" sz="1100" b="0" i="0" u="none" strike="noStrike" cap="none">
                          <a:solidFill>
                            <a:srgbClr val="000000"/>
                          </a:solidFill>
                          <a:latin typeface="Arial"/>
                          <a:ea typeface="Arial"/>
                          <a:cs typeface="Arial"/>
                          <a:sym typeface="Arial"/>
                        </a:rPr>
                        <a:t>Descrição</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E7E6E6"/>
                    </a:solidFill>
                  </a:tcPr>
                </a:tc>
                <a:tc hMerge="1">
                  <a:txBody>
                    <a:bodyPr/>
                    <a:lstStyle/>
                    <a:p>
                      <a:endParaRPr lang="pt-BR"/>
                    </a:p>
                  </a:txBody>
                  <a:tcPr/>
                </a:tc>
                <a:tc>
                  <a:txBody>
                    <a:bodyPr/>
                    <a:lstStyle/>
                    <a:p>
                      <a:pPr marL="0" marR="0" lvl="0" indent="0" algn="ctr" rtl="0">
                        <a:spcBef>
                          <a:spcPts val="0"/>
                        </a:spcBef>
                        <a:spcAft>
                          <a:spcPts val="0"/>
                        </a:spcAft>
                        <a:buNone/>
                      </a:pPr>
                      <a:r>
                        <a:rPr lang="pt-BR" sz="1100" b="0" i="0" u="none" strike="noStrike" cap="none">
                          <a:solidFill>
                            <a:srgbClr val="000000"/>
                          </a:solidFill>
                          <a:latin typeface="Arial"/>
                          <a:ea typeface="Arial"/>
                          <a:cs typeface="Arial"/>
                          <a:sym typeface="Arial"/>
                        </a:rPr>
                        <a:t>Valor Unit. (R$)</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E7E6E6"/>
                    </a:solidFill>
                  </a:tcPr>
                </a:tc>
                <a:tc>
                  <a:txBody>
                    <a:bodyPr/>
                    <a:lstStyle/>
                    <a:p>
                      <a:pPr marL="0" marR="0" lvl="0" indent="0" algn="ctr" rtl="0">
                        <a:spcBef>
                          <a:spcPts val="0"/>
                        </a:spcBef>
                        <a:spcAft>
                          <a:spcPts val="0"/>
                        </a:spcAft>
                        <a:buNone/>
                      </a:pPr>
                      <a:r>
                        <a:rPr lang="pt-BR" sz="1100" b="0" i="0" u="none" strike="noStrike" cap="none">
                          <a:solidFill>
                            <a:srgbClr val="000000"/>
                          </a:solidFill>
                          <a:latin typeface="Arial"/>
                          <a:ea typeface="Arial"/>
                          <a:cs typeface="Arial"/>
                          <a:sym typeface="Arial"/>
                        </a:rPr>
                        <a:t>Valor Total (R$)</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0"/>
                  </a:ext>
                </a:extLst>
              </a:tr>
              <a:tr h="266700">
                <a:tc>
                  <a:txBody>
                    <a:bodyPr/>
                    <a:lstStyle/>
                    <a:p>
                      <a:pPr marL="0" marR="0" lvl="0" indent="0" algn="ctr" rtl="0">
                        <a:spcBef>
                          <a:spcPts val="0"/>
                        </a:spcBef>
                        <a:spcAft>
                          <a:spcPts val="0"/>
                        </a:spcAft>
                        <a:buNone/>
                      </a:pPr>
                      <a:r>
                        <a:rPr lang="pt-BR" sz="1100" b="0" i="0" u="none" strike="noStrike" cap="none">
                          <a:solidFill>
                            <a:srgbClr val="000000"/>
                          </a:solidFill>
                          <a:latin typeface="Arial"/>
                          <a:ea typeface="Arial"/>
                          <a:cs typeface="Arial"/>
                          <a:sym typeface="Arial"/>
                        </a:rPr>
                        <a:t>1</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pt-BR" sz="1100" b="0" i="0" u="none" strike="noStrike" cap="none">
                          <a:solidFill>
                            <a:srgbClr val="000000"/>
                          </a:solidFill>
                          <a:latin typeface="Arial"/>
                          <a:ea typeface="Arial"/>
                          <a:cs typeface="Arial"/>
                          <a:sym typeface="Arial"/>
                        </a:rPr>
                        <a:t>1</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2">
                  <a:txBody>
                    <a:bodyPr/>
                    <a:lstStyle/>
                    <a:p>
                      <a:pPr marL="0" marR="0" lvl="0" indent="0" algn="l" rtl="0">
                        <a:spcBef>
                          <a:spcPts val="0"/>
                        </a:spcBef>
                        <a:spcAft>
                          <a:spcPts val="0"/>
                        </a:spcAft>
                        <a:buNone/>
                      </a:pPr>
                      <a:r>
                        <a:rPr lang="pt-BR" sz="1100" b="0" i="0" u="none" strike="noStrike" cap="none">
                          <a:solidFill>
                            <a:srgbClr val="000000"/>
                          </a:solidFill>
                          <a:latin typeface="Arial"/>
                          <a:ea typeface="Arial"/>
                          <a:cs typeface="Arial"/>
                          <a:sym typeface="Arial"/>
                        </a:rPr>
                        <a:t>Compressor UP6 15 TAS – Compressor de 15 hp a 210psi com secador e filtros coalescentes integrados. Motor WEG 380v de alta eficiência</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pt-BR"/>
                    </a:p>
                  </a:txBody>
                  <a:tcPr/>
                </a:tc>
                <a:tc>
                  <a:txBody>
                    <a:bodyPr/>
                    <a:lstStyle/>
                    <a:p>
                      <a:pPr marL="0" marR="0" lvl="0" indent="0" algn="ctr" rtl="0">
                        <a:spcBef>
                          <a:spcPts val="0"/>
                        </a:spcBef>
                        <a:spcAft>
                          <a:spcPts val="0"/>
                        </a:spcAft>
                        <a:buNone/>
                      </a:pPr>
                      <a:r>
                        <a:rPr lang="pt-BR" sz="1100" b="0" i="0" u="none" strike="noStrike" cap="none">
                          <a:solidFill>
                            <a:srgbClr val="000000"/>
                          </a:solidFill>
                          <a:latin typeface="Arial"/>
                          <a:ea typeface="Arial"/>
                          <a:cs typeface="Arial"/>
                          <a:sym typeface="Arial"/>
                        </a:rPr>
                        <a:t>R$ 51.110,28</a:t>
                      </a:r>
                      <a:endParaRPr sz="1100" b="0" i="0"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pt-BR" sz="1100" b="0" i="0" u="none" strike="noStrike" cap="none">
                          <a:solidFill>
                            <a:srgbClr val="000000"/>
                          </a:solidFill>
                          <a:latin typeface="Arial"/>
                          <a:ea typeface="Arial"/>
                          <a:cs typeface="Arial"/>
                          <a:sym typeface="Arial"/>
                        </a:rPr>
                        <a:t>R$ 51.110,28</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66700">
                <a:tc>
                  <a:txBody>
                    <a:bodyPr/>
                    <a:lstStyle/>
                    <a:p>
                      <a:pPr marL="0" marR="0" lvl="0" indent="0" algn="ctr" rtl="0">
                        <a:spcBef>
                          <a:spcPts val="0"/>
                        </a:spcBef>
                        <a:spcAft>
                          <a:spcPts val="0"/>
                        </a:spcAft>
                        <a:buNone/>
                      </a:pPr>
                      <a:r>
                        <a:rPr lang="pt-BR" sz="1100" b="0" i="0" u="none" strike="noStrike" cap="none">
                          <a:solidFill>
                            <a:srgbClr val="FF0000"/>
                          </a:solidFill>
                          <a:latin typeface="Arial"/>
                          <a:ea typeface="Arial"/>
                          <a:cs typeface="Arial"/>
                          <a:sym typeface="Arial"/>
                        </a:rPr>
                        <a:t>2</a:t>
                      </a:r>
                      <a:endParaRPr>
                        <a:solidFill>
                          <a:srgbClr val="FF0000"/>
                        </a:solidFill>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pt-BR" sz="1100" b="0" i="0" u="none" strike="noStrike" cap="none">
                          <a:solidFill>
                            <a:srgbClr val="FF0000"/>
                          </a:solidFill>
                          <a:latin typeface="Arial"/>
                          <a:ea typeface="Arial"/>
                          <a:cs typeface="Arial"/>
                          <a:sym typeface="Arial"/>
                        </a:rPr>
                        <a:t>1</a:t>
                      </a:r>
                      <a:endParaRPr>
                        <a:solidFill>
                          <a:srgbClr val="FF0000"/>
                        </a:solidFil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2">
                  <a:txBody>
                    <a:bodyPr/>
                    <a:lstStyle/>
                    <a:p>
                      <a:pPr marL="0" marR="0" lvl="0" indent="0" algn="l" rtl="0">
                        <a:spcBef>
                          <a:spcPts val="0"/>
                        </a:spcBef>
                        <a:spcAft>
                          <a:spcPts val="0"/>
                        </a:spcAft>
                        <a:buNone/>
                      </a:pPr>
                      <a:r>
                        <a:rPr lang="pt-BR" sz="1100" b="0" i="0" u="none" strike="noStrike" cap="none">
                          <a:solidFill>
                            <a:srgbClr val="FF0000"/>
                          </a:solidFill>
                          <a:latin typeface="Arial"/>
                          <a:cs typeface="Arial"/>
                          <a:sym typeface="Arial"/>
                        </a:rPr>
                        <a:t>Pagamento pelo compressor Atlas usado</a:t>
                      </a:r>
                      <a:endParaRPr>
                        <a:solidFill>
                          <a:srgbClr val="FF0000"/>
                        </a:solidFil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pt-BR"/>
                    </a:p>
                  </a:txBody>
                  <a:tcPr/>
                </a:tc>
                <a:tc gridSpan="2">
                  <a:txBody>
                    <a:bodyPr/>
                    <a:lstStyle/>
                    <a:p>
                      <a:pPr marL="0" marR="0" lvl="0" indent="0" algn="ctr" rtl="0">
                        <a:spcBef>
                          <a:spcPts val="0"/>
                        </a:spcBef>
                        <a:spcAft>
                          <a:spcPts val="0"/>
                        </a:spcAft>
                        <a:buNone/>
                      </a:pPr>
                      <a:r>
                        <a:rPr lang="pt-BR" sz="1100" b="0" i="0" u="none" strike="noStrike" cap="none">
                          <a:solidFill>
                            <a:srgbClr val="FF0000"/>
                          </a:solidFill>
                          <a:latin typeface="Arial"/>
                          <a:ea typeface="Arial"/>
                          <a:cs typeface="Arial"/>
                          <a:sym typeface="Arial"/>
                        </a:rPr>
                        <a:t>- R$ 14.000,00</a:t>
                      </a:r>
                      <a:endParaRPr>
                        <a:solidFill>
                          <a:srgbClr val="FF0000"/>
                        </a:solidFil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66700">
                <a:tc>
                  <a:txBody>
                    <a:bodyPr/>
                    <a:lstStyle/>
                    <a:p>
                      <a:pPr marL="0" marR="0" lvl="0" indent="0" algn="ctr" rtl="0">
                        <a:spcBef>
                          <a:spcPts val="0"/>
                        </a:spcBef>
                        <a:spcAft>
                          <a:spcPts val="0"/>
                        </a:spcAft>
                        <a:buNone/>
                      </a:pPr>
                      <a:endParaRPr sz="1100" b="0" i="0"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100" b="0" i="0"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100" b="0" i="0"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pt-BR" sz="1100" b="0" i="0" u="none" strike="noStrike" cap="none">
                          <a:solidFill>
                            <a:srgbClr val="000000"/>
                          </a:solidFill>
                          <a:latin typeface="Arial"/>
                          <a:ea typeface="Arial"/>
                          <a:cs typeface="Arial"/>
                          <a:sym typeface="Arial"/>
                        </a:rPr>
                        <a:t>TOTAL</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E7E6E6"/>
                    </a:solidFill>
                  </a:tcPr>
                </a:tc>
                <a:tc gridSpan="2">
                  <a:txBody>
                    <a:bodyPr/>
                    <a:lstStyle/>
                    <a:p>
                      <a:pPr marL="0" marR="0" lvl="0" indent="0" algn="ctr" rtl="0">
                        <a:spcBef>
                          <a:spcPts val="0"/>
                        </a:spcBef>
                        <a:spcAft>
                          <a:spcPts val="0"/>
                        </a:spcAft>
                        <a:buNone/>
                      </a:pPr>
                      <a:r>
                        <a:rPr lang="pt-BR" sz="1100" b="0" i="0" u="none" strike="noStrike" cap="none">
                          <a:solidFill>
                            <a:srgbClr val="000000"/>
                          </a:solidFill>
                          <a:latin typeface="Arial"/>
                          <a:ea typeface="Arial"/>
                          <a:cs typeface="Arial"/>
                          <a:sym typeface="Arial"/>
                        </a:rPr>
                        <a:t>R$ 37.110,28 </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E7E6E6"/>
                    </a:solidFill>
                  </a:tcPr>
                </a:tc>
                <a:tc hMerge="1">
                  <a:txBody>
                    <a:bodyPr/>
                    <a:lstStyle/>
                    <a:p>
                      <a:endParaRPr lang="pt-BR"/>
                    </a:p>
                  </a:txBody>
                  <a:tcPr/>
                </a:tc>
                <a:extLst>
                  <a:ext uri="{0D108BD9-81ED-4DB2-BD59-A6C34878D82A}">
                    <a16:rowId xmlns:a16="http://schemas.microsoft.com/office/drawing/2014/main" val="10003"/>
                  </a:ext>
                </a:extLst>
              </a:tr>
            </a:tbl>
          </a:graphicData>
        </a:graphic>
      </p:graphicFrame>
      <p:graphicFrame>
        <p:nvGraphicFramePr>
          <p:cNvPr id="22" name="Google Shape;201;p8">
            <a:extLst>
              <a:ext uri="{FF2B5EF4-FFF2-40B4-BE49-F238E27FC236}">
                <a16:creationId xmlns:a16="http://schemas.microsoft.com/office/drawing/2014/main" id="{E7793262-75BD-FEEF-BD99-FA769A615C60}"/>
              </a:ext>
            </a:extLst>
          </p:cNvPr>
          <p:cNvGraphicFramePr/>
          <p:nvPr>
            <p:extLst>
              <p:ext uri="{D42A27DB-BD31-4B8C-83A1-F6EECF244321}">
                <p14:modId xmlns:p14="http://schemas.microsoft.com/office/powerpoint/2010/main" val="2254696338"/>
              </p:ext>
            </p:extLst>
          </p:nvPr>
        </p:nvGraphicFramePr>
        <p:xfrm>
          <a:off x="733425" y="5051134"/>
          <a:ext cx="6172200" cy="2209800"/>
        </p:xfrm>
        <a:graphic>
          <a:graphicData uri="http://schemas.openxmlformats.org/drawingml/2006/table">
            <a:tbl>
              <a:tblPr>
                <a:noFill/>
              </a:tblPr>
              <a:tblGrid>
                <a:gridCol w="1730750">
                  <a:extLst>
                    <a:ext uri="{9D8B030D-6E8A-4147-A177-3AD203B41FA5}">
                      <a16:colId xmlns:a16="http://schemas.microsoft.com/office/drawing/2014/main" val="20000"/>
                    </a:ext>
                  </a:extLst>
                </a:gridCol>
                <a:gridCol w="1527150">
                  <a:extLst>
                    <a:ext uri="{9D8B030D-6E8A-4147-A177-3AD203B41FA5}">
                      <a16:colId xmlns:a16="http://schemas.microsoft.com/office/drawing/2014/main" val="20001"/>
                    </a:ext>
                  </a:extLst>
                </a:gridCol>
                <a:gridCol w="1361700">
                  <a:extLst>
                    <a:ext uri="{9D8B030D-6E8A-4147-A177-3AD203B41FA5}">
                      <a16:colId xmlns:a16="http://schemas.microsoft.com/office/drawing/2014/main" val="20002"/>
                    </a:ext>
                  </a:extLst>
                </a:gridCol>
                <a:gridCol w="1552600">
                  <a:extLst>
                    <a:ext uri="{9D8B030D-6E8A-4147-A177-3AD203B41FA5}">
                      <a16:colId xmlns:a16="http://schemas.microsoft.com/office/drawing/2014/main" val="20003"/>
                    </a:ext>
                  </a:extLst>
                </a:gridCol>
              </a:tblGrid>
              <a:tr h="266700">
                <a:tc>
                  <a:txBody>
                    <a:bodyPr/>
                    <a:lstStyle/>
                    <a:p>
                      <a:pPr marL="0" marR="0" lvl="0" indent="0" algn="ctr" rtl="0">
                        <a:spcBef>
                          <a:spcPts val="0"/>
                        </a:spcBef>
                        <a:spcAft>
                          <a:spcPts val="0"/>
                        </a:spcAft>
                        <a:buNone/>
                      </a:pPr>
                      <a:r>
                        <a:rPr lang="pt-BR" sz="1100" b="0" i="0" u="none" strike="noStrike" cap="none">
                          <a:solidFill>
                            <a:srgbClr val="000000"/>
                          </a:solidFill>
                          <a:latin typeface="Arial"/>
                          <a:ea typeface="Arial"/>
                          <a:cs typeface="Arial"/>
                          <a:sym typeface="Arial"/>
                        </a:rPr>
                        <a:t>Condições de pagamento</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E7E6E6"/>
                    </a:solidFill>
                  </a:tcPr>
                </a:tc>
                <a:tc>
                  <a:txBody>
                    <a:bodyPr/>
                    <a:lstStyle/>
                    <a:p>
                      <a:pPr marL="0" marR="0" lvl="0" indent="0" algn="ctr" rtl="0">
                        <a:spcBef>
                          <a:spcPts val="0"/>
                        </a:spcBef>
                        <a:spcAft>
                          <a:spcPts val="0"/>
                        </a:spcAft>
                        <a:buNone/>
                      </a:pPr>
                      <a:r>
                        <a:rPr lang="pt-BR" sz="1100" b="0" i="0" u="none" strike="noStrike" cap="none">
                          <a:solidFill>
                            <a:srgbClr val="000000"/>
                          </a:solidFill>
                          <a:latin typeface="Arial"/>
                          <a:ea typeface="Arial"/>
                          <a:cs typeface="Arial"/>
                          <a:sym typeface="Arial"/>
                        </a:rPr>
                        <a:t>Previsão de entrega</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E7E6E6"/>
                    </a:solidFill>
                  </a:tcPr>
                </a:tc>
                <a:tc>
                  <a:txBody>
                    <a:bodyPr/>
                    <a:lstStyle/>
                    <a:p>
                      <a:pPr marL="0" marR="0" lvl="0" indent="0" algn="ctr" rtl="0">
                        <a:spcBef>
                          <a:spcPts val="0"/>
                        </a:spcBef>
                        <a:spcAft>
                          <a:spcPts val="0"/>
                        </a:spcAft>
                        <a:buNone/>
                      </a:pPr>
                      <a:r>
                        <a:rPr lang="pt-BR" sz="1100" b="0" i="0" u="none" strike="noStrike" cap="none">
                          <a:solidFill>
                            <a:srgbClr val="000000"/>
                          </a:solidFill>
                          <a:latin typeface="Arial"/>
                          <a:ea typeface="Arial"/>
                          <a:cs typeface="Arial"/>
                          <a:sym typeface="Arial"/>
                        </a:rPr>
                        <a:t>Frete</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E7E6E6"/>
                    </a:solidFill>
                  </a:tcPr>
                </a:tc>
                <a:tc>
                  <a:txBody>
                    <a:bodyPr/>
                    <a:lstStyle/>
                    <a:p>
                      <a:pPr marL="0" marR="0" lvl="0" indent="0" algn="ctr" rtl="0">
                        <a:spcBef>
                          <a:spcPts val="0"/>
                        </a:spcBef>
                        <a:spcAft>
                          <a:spcPts val="0"/>
                        </a:spcAft>
                        <a:buNone/>
                      </a:pPr>
                      <a:r>
                        <a:rPr lang="pt-BR" sz="1100" b="0" i="0" u="none" strike="noStrike" cap="none">
                          <a:solidFill>
                            <a:srgbClr val="000000"/>
                          </a:solidFill>
                          <a:latin typeface="Arial"/>
                          <a:ea typeface="Arial"/>
                          <a:cs typeface="Arial"/>
                          <a:sym typeface="Arial"/>
                        </a:rPr>
                        <a:t>Validade da Proposta</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E7E6E6"/>
                    </a:solidFill>
                  </a:tcPr>
                </a:tc>
                <a:extLst>
                  <a:ext uri="{0D108BD9-81ED-4DB2-BD59-A6C34878D82A}">
                    <a16:rowId xmlns:a16="http://schemas.microsoft.com/office/drawing/2014/main" val="10000"/>
                  </a:ext>
                </a:extLst>
              </a:tr>
              <a:tr h="647700">
                <a:tc>
                  <a:txBody>
                    <a:bodyPr/>
                    <a:lstStyle/>
                    <a:p>
                      <a:pPr marL="0" marR="0" lvl="0" indent="0" algn="ctr" rtl="0">
                        <a:spcBef>
                          <a:spcPts val="0"/>
                        </a:spcBef>
                        <a:spcAft>
                          <a:spcPts val="0"/>
                        </a:spcAft>
                        <a:buNone/>
                      </a:pPr>
                      <a:r>
                        <a:rPr lang="pt-BR" sz="1100" b="0" i="0" u="none" strike="noStrike" cap="none">
                          <a:solidFill>
                            <a:srgbClr val="000000"/>
                          </a:solidFill>
                          <a:latin typeface="Arial"/>
                          <a:ea typeface="Arial"/>
                          <a:cs typeface="Arial"/>
                          <a:sym typeface="Arial"/>
                        </a:rPr>
                        <a:t>a combinar</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pt-BR" sz="1100" b="0" i="0" u="none" strike="noStrike" cap="none">
                          <a:solidFill>
                            <a:srgbClr val="000000"/>
                          </a:solidFill>
                          <a:latin typeface="Arial"/>
                          <a:ea typeface="Arial"/>
                          <a:cs typeface="Arial"/>
                          <a:sym typeface="Arial"/>
                        </a:rPr>
                        <a:t>55/65 dias</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pt-BR" sz="1100" b="0" i="0" u="none" strike="noStrike" cap="none">
                          <a:solidFill>
                            <a:srgbClr val="000000"/>
                          </a:solidFill>
                          <a:latin typeface="Arial"/>
                          <a:ea typeface="Arial"/>
                          <a:cs typeface="Arial"/>
                          <a:sym typeface="Arial"/>
                        </a:rPr>
                        <a:t>FOB</a:t>
                      </a:r>
                      <a:endParaRPr/>
                    </a:p>
                    <a:p>
                      <a:pPr marL="0" marR="0" lvl="0" indent="0" algn="ctr" rtl="0">
                        <a:spcBef>
                          <a:spcPts val="0"/>
                        </a:spcBef>
                        <a:spcAft>
                          <a:spcPts val="0"/>
                        </a:spcAft>
                        <a:buNone/>
                      </a:pPr>
                      <a:r>
                        <a:rPr lang="pt-BR" sz="1100" b="0" i="0" u="none" strike="noStrike" cap="none">
                          <a:solidFill>
                            <a:srgbClr val="000000"/>
                          </a:solidFill>
                          <a:latin typeface="Arial"/>
                          <a:ea typeface="Arial"/>
                          <a:cs typeface="Arial"/>
                          <a:sym typeface="Arial"/>
                        </a:rPr>
                        <a:t>Curitiba/PR</a:t>
                      </a:r>
                      <a:endParaRPr sz="1100" b="0" i="0" u="none" strike="noStrike" cap="none">
                        <a:solidFill>
                          <a:srgbClr val="000000"/>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pt-BR" sz="1100" b="0" i="0" u="none" strike="noStrike" cap="none">
                          <a:solidFill>
                            <a:srgbClr val="000000"/>
                          </a:solidFill>
                          <a:latin typeface="Arial"/>
                          <a:ea typeface="Arial"/>
                          <a:cs typeface="Arial"/>
                          <a:sym typeface="Arial"/>
                        </a:rPr>
                        <a:t>30 dias</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66700">
                <a:tc gridSpan="4">
                  <a:txBody>
                    <a:bodyPr/>
                    <a:lstStyle/>
                    <a:p>
                      <a:pPr marL="0" marR="0" lvl="0" indent="0" algn="ctr" rtl="0">
                        <a:spcBef>
                          <a:spcPts val="0"/>
                        </a:spcBef>
                        <a:spcAft>
                          <a:spcPts val="0"/>
                        </a:spcAft>
                        <a:buNone/>
                      </a:pPr>
                      <a:r>
                        <a:rPr lang="pt-BR" sz="1100" b="0" i="0" u="none" strike="noStrike" cap="none">
                          <a:solidFill>
                            <a:srgbClr val="000000"/>
                          </a:solidFill>
                          <a:latin typeface="Arial"/>
                          <a:ea typeface="Arial"/>
                          <a:cs typeface="Arial"/>
                          <a:sym typeface="Arial"/>
                        </a:rPr>
                        <a:t>Faturamento</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solidFill>
                      <a:srgbClr val="E7E6E6"/>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2"/>
                  </a:ext>
                </a:extLst>
              </a:tr>
              <a:tr h="1028700">
                <a:tc gridSpan="4">
                  <a:txBody>
                    <a:bodyPr/>
                    <a:lstStyle/>
                    <a:p>
                      <a:pPr marL="0" marR="0" lvl="0" indent="0" algn="l" rtl="0">
                        <a:spcBef>
                          <a:spcPts val="0"/>
                        </a:spcBef>
                        <a:spcAft>
                          <a:spcPts val="0"/>
                        </a:spcAft>
                        <a:buNone/>
                      </a:pPr>
                      <a:r>
                        <a:rPr lang="pt-BR" sz="1100" b="0" i="0" u="none" strike="noStrike" cap="none">
                          <a:solidFill>
                            <a:srgbClr val="000000"/>
                          </a:solidFill>
                          <a:latin typeface="Arial"/>
                          <a:ea typeface="Arial"/>
                          <a:cs typeface="Arial"/>
                          <a:sym typeface="Arial"/>
                        </a:rPr>
                        <a:t>Caso sejamos contemplados com o seu pedido de compra, este deverá ser emitido para:</a:t>
                      </a:r>
                      <a:br>
                        <a:rPr lang="pt-BR" sz="1100" b="0" i="0" u="none" strike="noStrike" cap="none">
                          <a:solidFill>
                            <a:srgbClr val="000000"/>
                          </a:solidFill>
                          <a:latin typeface="Arial"/>
                          <a:ea typeface="Arial"/>
                          <a:cs typeface="Arial"/>
                          <a:sym typeface="Arial"/>
                        </a:rPr>
                      </a:br>
                      <a:r>
                        <a:rPr lang="pt-BR" sz="1100" b="1" i="0" u="none" strike="noStrike" cap="none">
                          <a:solidFill>
                            <a:srgbClr val="000000"/>
                          </a:solidFill>
                          <a:latin typeface="Arial"/>
                          <a:ea typeface="Arial"/>
                          <a:cs typeface="Arial"/>
                          <a:sym typeface="Arial"/>
                        </a:rPr>
                        <a:t>INGERSOLL RAND COM E SERVIÇOS DE MAQUINAS E EQUIP INDUSTRIAIS LTDA</a:t>
                      </a:r>
                      <a:br>
                        <a:rPr lang="pt-BR" sz="1100" b="0" i="0" u="none" strike="noStrike" cap="none">
                          <a:solidFill>
                            <a:srgbClr val="000000"/>
                          </a:solidFill>
                          <a:latin typeface="Arial"/>
                          <a:ea typeface="Arial"/>
                          <a:cs typeface="Arial"/>
                          <a:sym typeface="Arial"/>
                        </a:rPr>
                      </a:br>
                      <a:r>
                        <a:rPr lang="pt-BR" sz="1100" b="0" i="0" u="none" strike="noStrike" cap="none">
                          <a:solidFill>
                            <a:srgbClr val="000000"/>
                          </a:solidFill>
                          <a:latin typeface="Arial"/>
                          <a:ea typeface="Arial"/>
                          <a:cs typeface="Arial"/>
                          <a:sym typeface="Arial"/>
                        </a:rPr>
                        <a:t>CNPJ: 34.971.870/0003-91 | Insc. Estadual: 9083568299</a:t>
                      </a:r>
                      <a:br>
                        <a:rPr lang="pt-BR" sz="1100" b="0" i="0" u="none" strike="noStrike" cap="none">
                          <a:solidFill>
                            <a:srgbClr val="000000"/>
                          </a:solidFill>
                          <a:latin typeface="Arial"/>
                          <a:ea typeface="Arial"/>
                          <a:cs typeface="Arial"/>
                          <a:sym typeface="Arial"/>
                        </a:rPr>
                      </a:br>
                      <a:r>
                        <a:rPr lang="pt-BR" sz="1100" b="0" i="0" u="none" strike="noStrike" cap="none">
                          <a:solidFill>
                            <a:srgbClr val="000000"/>
                          </a:solidFill>
                          <a:latin typeface="Arial"/>
                          <a:ea typeface="Arial"/>
                          <a:cs typeface="Arial"/>
                          <a:sym typeface="Arial"/>
                        </a:rPr>
                        <a:t>Rua Cyro Correia Pereira, 400 – Cidade Industrial | CEP: 81.460-050</a:t>
                      </a:r>
                      <a:br>
                        <a:rPr lang="pt-BR" sz="1100" b="0" i="0" u="none" strike="noStrike" cap="none">
                          <a:solidFill>
                            <a:srgbClr val="000000"/>
                          </a:solidFill>
                          <a:latin typeface="Arial"/>
                          <a:ea typeface="Arial"/>
                          <a:cs typeface="Arial"/>
                          <a:sym typeface="Arial"/>
                        </a:rPr>
                      </a:br>
                      <a:r>
                        <a:rPr lang="pt-BR" sz="1100" b="0" i="0" u="none" strike="noStrike" cap="none">
                          <a:solidFill>
                            <a:srgbClr val="000000"/>
                          </a:solidFill>
                          <a:latin typeface="Arial"/>
                          <a:ea typeface="Arial"/>
                          <a:cs typeface="Arial"/>
                          <a:sym typeface="Arial"/>
                        </a:rPr>
                        <a:t>Curitiba – PR</a:t>
                      </a:r>
                      <a:endParaRPr/>
                    </a:p>
                  </a:txBody>
                  <a:tcPr marL="9525" marR="9525" marT="9525"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5400" cap="flat" cmpd="sng">
                      <a:solidFill>
                        <a:srgbClr val="000000"/>
                      </a:solidFill>
                      <a:prstDash val="solid"/>
                      <a:round/>
                      <a:headEnd type="none" w="sm" len="sm"/>
                      <a:tailEnd type="none" w="sm" len="sm"/>
                    </a:lnT>
                    <a:lnB w="25400" cap="flat" cmpd="sng">
                      <a:solidFill>
                        <a:srgbClr val="000000"/>
                      </a:solidFill>
                      <a:prstDash val="solid"/>
                      <a:round/>
                      <a:headEnd type="none" w="sm" len="sm"/>
                      <a:tailEnd type="none" w="sm" len="sm"/>
                    </a:lnB>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3"/>
                  </a:ext>
                </a:extLst>
              </a:tr>
            </a:tbl>
          </a:graphicData>
        </a:graphic>
      </p:graphicFrame>
      <p:grpSp>
        <p:nvGrpSpPr>
          <p:cNvPr id="16" name="Group 8">
            <a:extLst>
              <a:ext uri="{FF2B5EF4-FFF2-40B4-BE49-F238E27FC236}">
                <a16:creationId xmlns:a16="http://schemas.microsoft.com/office/drawing/2014/main" id="{26EBC599-DD1F-1617-230B-8C69414CA2B3}"/>
              </a:ext>
            </a:extLst>
          </p:cNvPr>
          <p:cNvGrpSpPr/>
          <p:nvPr/>
        </p:nvGrpSpPr>
        <p:grpSpPr>
          <a:xfrm>
            <a:off x="-12066" y="10512700"/>
            <a:ext cx="7584132" cy="179300"/>
            <a:chOff x="0" y="0"/>
            <a:chExt cx="3047987" cy="131886"/>
          </a:xfrm>
        </p:grpSpPr>
        <p:sp>
          <p:nvSpPr>
            <p:cNvPr id="20" name="Freeform 9">
              <a:extLst>
                <a:ext uri="{FF2B5EF4-FFF2-40B4-BE49-F238E27FC236}">
                  <a16:creationId xmlns:a16="http://schemas.microsoft.com/office/drawing/2014/main" id="{15183034-DBD8-4B38-E369-4C6D1F11458F}"/>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3" name="TextBox 10">
              <a:extLst>
                <a:ext uri="{FF2B5EF4-FFF2-40B4-BE49-F238E27FC236}">
                  <a16:creationId xmlns:a16="http://schemas.microsoft.com/office/drawing/2014/main" id="{8D728BFD-27ED-A34F-8394-CB8C3111AF59}"/>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293560" y="9454883"/>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grpSp>
        <p:nvGrpSpPr>
          <p:cNvPr id="13" name="Group 13"/>
          <p:cNvGrpSpPr/>
          <p:nvPr/>
        </p:nvGrpSpPr>
        <p:grpSpPr>
          <a:xfrm>
            <a:off x="460377" y="107238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p:cNvSpPr txBox="1"/>
          <p:nvPr/>
        </p:nvSpPr>
        <p:spPr>
          <a:xfrm>
            <a:off x="1034174" y="1034283"/>
            <a:ext cx="4608974" cy="306702"/>
          </a:xfrm>
          <a:prstGeom prst="rect">
            <a:avLst/>
          </a:prstGeom>
        </p:spPr>
        <p:txBody>
          <a:bodyPr lIns="0" tIns="0" rIns="0" bIns="0" rtlCol="0" anchor="t">
            <a:spAutoFit/>
          </a:bodyPr>
          <a:lstStyle/>
          <a:p>
            <a:pPr algn="l">
              <a:lnSpc>
                <a:spcPts val="2520"/>
              </a:lnSpc>
            </a:pPr>
            <a:r>
              <a:rPr lang="en-US" sz="1800" b="1">
                <a:solidFill>
                  <a:srgbClr val="6F6F6F"/>
                </a:solidFill>
                <a:latin typeface="Montserrat" panose="00000500000000000000" pitchFamily="2" charset="0"/>
                <a:ea typeface="Montserrat Bold"/>
                <a:cs typeface="Montserrat Bold"/>
                <a:sym typeface="Montserrat Bold"/>
              </a:rPr>
              <a:t>GARANTIA</a:t>
            </a:r>
          </a:p>
        </p:txBody>
      </p:sp>
      <p:sp>
        <p:nvSpPr>
          <p:cNvPr id="19" name="Freeform 19"/>
          <p:cNvSpPr/>
          <p:nvPr/>
        </p:nvSpPr>
        <p:spPr>
          <a:xfrm>
            <a:off x="2900368" y="8580085"/>
            <a:ext cx="1295561" cy="1533895"/>
          </a:xfrm>
          <a:custGeom>
            <a:avLst/>
            <a:gdLst/>
            <a:ahLst/>
            <a:cxnLst/>
            <a:rect l="l" t="t" r="r" b="b"/>
            <a:pathLst>
              <a:path w="1295561" h="1533895">
                <a:moveTo>
                  <a:pt x="0" y="0"/>
                </a:moveTo>
                <a:lnTo>
                  <a:pt x="1295561" y="0"/>
                </a:lnTo>
                <a:lnTo>
                  <a:pt x="1295561" y="1533895"/>
                </a:lnTo>
                <a:lnTo>
                  <a:pt x="0" y="1533895"/>
                </a:lnTo>
                <a:lnTo>
                  <a:pt x="0" y="0"/>
                </a:lnTo>
                <a:close/>
              </a:path>
            </a:pathLst>
          </a:custGeom>
          <a:blipFill>
            <a:blip r:embed="rId3"/>
            <a:stretch>
              <a:fillRect l="-22727" t="-9148" r="-14257" b="-13137"/>
            </a:stretch>
          </a:blipFill>
        </p:spPr>
      </p:sp>
      <p:sp>
        <p:nvSpPr>
          <p:cNvPr id="20" name="TextBox 20"/>
          <p:cNvSpPr txBox="1"/>
          <p:nvPr/>
        </p:nvSpPr>
        <p:spPr>
          <a:xfrm>
            <a:off x="4364981" y="8631619"/>
            <a:ext cx="2897959" cy="1293495"/>
          </a:xfrm>
          <a:prstGeom prst="rect">
            <a:avLst/>
          </a:prstGeom>
        </p:spPr>
        <p:txBody>
          <a:bodyPr lIns="0" tIns="0" rIns="0" bIns="0" rtlCol="0" anchor="t">
            <a:spAutoFit/>
          </a:bodyPr>
          <a:lstStyle/>
          <a:p>
            <a:pPr algn="just">
              <a:lnSpc>
                <a:spcPts val="1679"/>
              </a:lnSpc>
            </a:pPr>
            <a:r>
              <a:rPr lang="en-US" sz="1200" b="1">
                <a:solidFill>
                  <a:srgbClr val="000000"/>
                </a:solidFill>
                <a:latin typeface="Montserrat Bold"/>
                <a:ea typeface="Montserrat Bold"/>
                <a:cs typeface="Montserrat Bold"/>
                <a:sym typeface="Montserrat Bold"/>
              </a:rPr>
              <a:t>Conheça nossos</a:t>
            </a:r>
          </a:p>
          <a:p>
            <a:pPr algn="just">
              <a:lnSpc>
                <a:spcPts val="2099"/>
              </a:lnSpc>
            </a:pPr>
            <a:r>
              <a:rPr lang="en-US" sz="1499" b="1">
                <a:solidFill>
                  <a:srgbClr val="000000"/>
                </a:solidFill>
                <a:latin typeface="Montserrat Bold"/>
                <a:ea typeface="Montserrat Bold"/>
                <a:cs typeface="Montserrat Bold"/>
                <a:sym typeface="Montserrat Bold"/>
              </a:rPr>
              <a:t>Planos de Serviços</a:t>
            </a:r>
          </a:p>
          <a:p>
            <a:pPr algn="just">
              <a:lnSpc>
                <a:spcPts val="1679"/>
              </a:lnSpc>
            </a:pPr>
            <a:r>
              <a:rPr lang="en-US" sz="1200">
                <a:solidFill>
                  <a:srgbClr val="000000"/>
                </a:solidFill>
                <a:latin typeface="Montserrat"/>
                <a:ea typeface="Montserrat"/>
                <a:cs typeface="Montserrat"/>
                <a:sym typeface="Montserrat"/>
              </a:rPr>
              <a:t>E amortize custos com manutenções, além de obter paz de espirito na geração de ar comprimido</a:t>
            </a:r>
          </a:p>
          <a:p>
            <a:pPr algn="just">
              <a:lnSpc>
                <a:spcPts val="1679"/>
              </a:lnSpc>
            </a:pPr>
            <a:endParaRPr lang="en-US" sz="1200">
              <a:solidFill>
                <a:srgbClr val="000000"/>
              </a:solidFill>
              <a:latin typeface="Montserrat"/>
              <a:ea typeface="Montserrat"/>
              <a:cs typeface="Montserrat"/>
              <a:sym typeface="Montserrat"/>
            </a:endParaRPr>
          </a:p>
        </p:txBody>
      </p:sp>
      <p:sp>
        <p:nvSpPr>
          <p:cNvPr id="21" name="TextBox 21"/>
          <p:cNvSpPr txBox="1"/>
          <p:nvPr/>
        </p:nvSpPr>
        <p:spPr>
          <a:xfrm>
            <a:off x="4364981" y="9862230"/>
            <a:ext cx="2897959" cy="407670"/>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Informe-se com seu consultor técnico</a:t>
            </a:r>
          </a:p>
          <a:p>
            <a:pPr algn="just">
              <a:lnSpc>
                <a:spcPts val="1679"/>
              </a:lnSpc>
            </a:pPr>
            <a:endParaRPr lang="en-US" sz="1200">
              <a:solidFill>
                <a:srgbClr val="000000"/>
              </a:solidFill>
              <a:latin typeface="Montserrat"/>
              <a:ea typeface="Montserrat"/>
              <a:cs typeface="Montserrat"/>
              <a:sym typeface="Montserrat"/>
            </a:endParaRPr>
          </a:p>
        </p:txBody>
      </p:sp>
      <p:pic>
        <p:nvPicPr>
          <p:cNvPr id="9" name="Imagem 8">
            <a:extLst>
              <a:ext uri="{FF2B5EF4-FFF2-40B4-BE49-F238E27FC236}">
                <a16:creationId xmlns:a16="http://schemas.microsoft.com/office/drawing/2014/main" id="{88E72F12-CC6B-3D09-D5B0-53EEE3678C50}"/>
              </a:ext>
            </a:extLst>
          </p:cNvPr>
          <p:cNvPicPr>
            <a:picLocks noChangeAspect="1"/>
          </p:cNvPicPr>
          <p:nvPr/>
        </p:nvPicPr>
        <p:blipFill>
          <a:blip r:embed="rId4"/>
          <a:stretch>
            <a:fillRect/>
          </a:stretch>
        </p:blipFill>
        <p:spPr>
          <a:xfrm>
            <a:off x="0" y="-34776"/>
            <a:ext cx="7556500" cy="839611"/>
          </a:xfrm>
          <a:prstGeom prst="rect">
            <a:avLst/>
          </a:prstGeom>
        </p:spPr>
      </p:pic>
      <p:sp>
        <p:nvSpPr>
          <p:cNvPr id="7" name="CaixaDeTexto 7">
            <a:extLst>
              <a:ext uri="{FF2B5EF4-FFF2-40B4-BE49-F238E27FC236}">
                <a16:creationId xmlns:a16="http://schemas.microsoft.com/office/drawing/2014/main" id="{C79191C8-6935-4B8E-7D40-63E9197E65DE}"/>
              </a:ext>
            </a:extLst>
          </p:cNvPr>
          <p:cNvSpPr txBox="1"/>
          <p:nvPr/>
        </p:nvSpPr>
        <p:spPr>
          <a:xfrm>
            <a:off x="-439589" y="1546526"/>
            <a:ext cx="7556500" cy="674030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2" algn="just"/>
            <a:r>
              <a:rPr lang="pt-BR" sz="1200" b="1">
                <a:latin typeface="Montserrat" panose="00000500000000000000" pitchFamily="2" charset="0"/>
              </a:rPr>
              <a:t>1.11.1</a:t>
            </a:r>
            <a:r>
              <a:rPr lang="pt-BR" sz="1200">
                <a:latin typeface="Montserrat" panose="00000500000000000000" pitchFamily="2" charset="0"/>
              </a:rPr>
              <a:t>  Exceto quando os documentos de garantia dispuserem de forma diferente, a Ingersoll Rand garante que: (i) os Equipamentos contam com garantia contra defeitos de fabricação por um período de 12 (doze) meses contados da partida técnica ou 18 (dezoito) meses contados da data emissão da nota fiscal, o que ocorrer primeiro; (ii) as partes e peças de reposição vendidas são garantidos contra defeitos de fabricação por um período de 6 (seis) meses contados da data de emissão da nota fiscal; (iii) as partes e peças recondicionadas contam com garantia contra defeitos de fabricação por um período de 3 (três) meses, contados da data de emissão da nota fiscal; (iv) os serviços são pelo período de 90 (noventa) dias a contar da sua execução.</a:t>
            </a:r>
          </a:p>
          <a:p>
            <a:pPr lvl="2" algn="just"/>
            <a:r>
              <a:rPr lang="pt-BR" sz="1200" b="1">
                <a:latin typeface="Montserrat" panose="00000500000000000000" pitchFamily="2" charset="0"/>
              </a:rPr>
              <a:t>1.11.2</a:t>
            </a:r>
            <a:r>
              <a:rPr lang="pt-BR" sz="1200">
                <a:latin typeface="Montserrat" panose="00000500000000000000" pitchFamily="2" charset="0"/>
              </a:rPr>
              <a:t>  Durante os períodos acima previstos, a Ingersoll Rand, a seu critério, substituirá ou reparará as partes ou peças dos Equipamentos nas quais, após sua avaliação técnica, forem constatados defeitos de fabricação, sem custo para a Compradora. Para fazer jus à garantia ora estipulada, a Compradora deverá comprovar a compra efetuada e a data em que esta tiver ocorrido, no momento de solicitar o reparo sob garantia, sendo certo que a presente garantia será válida somente no território brasileiro, não sendo aplicável a Equipamentos que tenham sido adquiridos nesse território e posteriormente exportados pela Compradora. A presente garantia não se aplica a defeitos apresentados em decorrência de uso indevido dos Equipamentos, intervenções técnicas realizados por pessoal não autorizado pela Ingersoll Rand, corrosão, erosão, uso em condições anormais de clima, umidade, partículas de ar ou temperatura, modificações realizadas nos Equipamentos sem a prévia e expressa autorização, por escrito, da Ingersoll Rand ou não atendimento às práticas e condições de uso,  serviços e manutenção recomendadas nos manuais técnicos que acompanham os Equipamentos. Toda manutenção ou reparo nos Equipamentos deve ser realizada por profissionais qualificados e autorizados pela Ingersoll Rand em sua rede de distribuidores e assistência técnica, e todas as partes e peças utilizadas em tais manutenções e reparos devem ser genuínas e aprovadas pela Ingersoll Rand. Qualquer eventual inobservância às condições ora previstas invalidará a garantia ora regulada, para todos os fins e efeitos.</a:t>
            </a:r>
          </a:p>
          <a:p>
            <a:pPr lvl="2" algn="just"/>
            <a:r>
              <a:rPr lang="pt-BR" sz="1200" b="1">
                <a:latin typeface="Montserrat" panose="00000500000000000000" pitchFamily="2" charset="0"/>
              </a:rPr>
              <a:t>1.11.3</a:t>
            </a:r>
            <a:r>
              <a:rPr lang="pt-BR" sz="1200">
                <a:latin typeface="Montserrat" panose="00000500000000000000" pitchFamily="2" charset="0"/>
              </a:rPr>
              <a:t> A presente garantia não se aplica a motores que sejam fabricados por terceiros, os quais dispõem de garantia própria prestada pelo respectivo fabricante.</a:t>
            </a:r>
          </a:p>
          <a:p>
            <a:pPr lvl="2" algn="just"/>
            <a:r>
              <a:rPr lang="pt-BR" sz="1200" b="1">
                <a:latin typeface="Montserrat" panose="00000500000000000000" pitchFamily="2" charset="0"/>
              </a:rPr>
              <a:t>1.11.4 </a:t>
            </a:r>
            <a:r>
              <a:rPr lang="pt-BR" sz="1200">
                <a:latin typeface="Montserrat" panose="00000500000000000000" pitchFamily="2" charset="0"/>
              </a:rPr>
              <a:t> Nenhum reparo, substituição, refazimento, ajuste ou modificação realizado a título de garantia prorrogará os prazos originais de garantia, quer para o Equipamento, seus acessórios ou peças substituídas.</a:t>
            </a:r>
          </a:p>
        </p:txBody>
      </p:sp>
      <p:grpSp>
        <p:nvGrpSpPr>
          <p:cNvPr id="8" name="Group 8">
            <a:extLst>
              <a:ext uri="{FF2B5EF4-FFF2-40B4-BE49-F238E27FC236}">
                <a16:creationId xmlns:a16="http://schemas.microsoft.com/office/drawing/2014/main" id="{1DBC4527-C8AA-6734-F057-64473FEE0383}"/>
              </a:ext>
            </a:extLst>
          </p:cNvPr>
          <p:cNvGrpSpPr/>
          <p:nvPr/>
        </p:nvGrpSpPr>
        <p:grpSpPr>
          <a:xfrm>
            <a:off x="-12066" y="10512700"/>
            <a:ext cx="7584132" cy="179300"/>
            <a:chOff x="0" y="0"/>
            <a:chExt cx="3047987" cy="131886"/>
          </a:xfrm>
        </p:grpSpPr>
        <p:sp>
          <p:nvSpPr>
            <p:cNvPr id="10" name="Freeform 9">
              <a:extLst>
                <a:ext uri="{FF2B5EF4-FFF2-40B4-BE49-F238E27FC236}">
                  <a16:creationId xmlns:a16="http://schemas.microsoft.com/office/drawing/2014/main" id="{528E9463-6C66-8F21-B5D2-E07BFF3E5800}"/>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2" name="TextBox 10">
              <a:extLst>
                <a:ext uri="{FF2B5EF4-FFF2-40B4-BE49-F238E27FC236}">
                  <a16:creationId xmlns:a16="http://schemas.microsoft.com/office/drawing/2014/main" id="{0A5639FF-32F4-B0F8-4481-052C7E78737D}"/>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207517" y="9800983"/>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grpSp>
        <p:nvGrpSpPr>
          <p:cNvPr id="13" name="Group 13"/>
          <p:cNvGrpSpPr/>
          <p:nvPr/>
        </p:nvGrpSpPr>
        <p:grpSpPr>
          <a:xfrm>
            <a:off x="460377" y="107238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p:cNvSpPr txBox="1"/>
          <p:nvPr/>
        </p:nvSpPr>
        <p:spPr>
          <a:xfrm>
            <a:off x="1034174" y="1034283"/>
            <a:ext cx="4608974" cy="621027"/>
          </a:xfrm>
          <a:prstGeom prst="rect">
            <a:avLst/>
          </a:prstGeom>
        </p:spPr>
        <p:txBody>
          <a:bodyPr lIns="0" tIns="0" rIns="0" bIns="0" rtlCol="0" anchor="t">
            <a:spAutoFit/>
          </a:bodyPr>
          <a:lstStyle/>
          <a:p>
            <a:pPr algn="l">
              <a:lnSpc>
                <a:spcPts val="2520"/>
              </a:lnSpc>
            </a:pPr>
            <a:r>
              <a:rPr lang="en-US" sz="1800" b="1">
                <a:solidFill>
                  <a:srgbClr val="6F6F6F"/>
                </a:solidFill>
                <a:latin typeface="Montserrat Bold"/>
                <a:ea typeface="Montserrat Bold"/>
                <a:cs typeface="Montserrat Bold"/>
                <a:sym typeface="Montserrat Bold"/>
              </a:rPr>
              <a:t>À </a:t>
            </a:r>
            <a:r>
              <a:rPr lang="en-US" sz="1800" b="1">
                <a:solidFill>
                  <a:srgbClr val="6F6F6F"/>
                </a:solidFill>
                <a:latin typeface="Montserrat" panose="00000500000000000000" pitchFamily="2" charset="0"/>
                <a:ea typeface="Montserrat Bold"/>
                <a:cs typeface="Montserrat Bold"/>
                <a:sym typeface="Montserrat Bold"/>
              </a:rPr>
              <a:t>DISPOSIÇÃO</a:t>
            </a:r>
          </a:p>
          <a:p>
            <a:pPr algn="l">
              <a:lnSpc>
                <a:spcPts val="2520"/>
              </a:lnSpc>
            </a:pPr>
            <a:endParaRPr lang="en-US" sz="1800" b="1">
              <a:solidFill>
                <a:srgbClr val="6F6F6F"/>
              </a:solidFill>
              <a:latin typeface="Montserrat Bold"/>
              <a:ea typeface="Montserrat Bold"/>
              <a:cs typeface="Montserrat Bold"/>
              <a:sym typeface="Montserrat Bold"/>
            </a:endParaRPr>
          </a:p>
        </p:txBody>
      </p:sp>
      <p:sp>
        <p:nvSpPr>
          <p:cNvPr id="17" name="TextBox 17"/>
          <p:cNvSpPr txBox="1"/>
          <p:nvPr/>
        </p:nvSpPr>
        <p:spPr>
          <a:xfrm>
            <a:off x="509944" y="1636260"/>
            <a:ext cx="6128010" cy="1874520"/>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A Evolução Compressores conta com equipe comercial e técnica altamente qualificada, para fornecimento de produtos, serviços e soluções no consumo de ar comprimido, assim aprimorando o consumo de energia elétrica, a produtividade e as operações dos clientes.</a:t>
            </a:r>
          </a:p>
          <a:p>
            <a:pPr algn="just">
              <a:lnSpc>
                <a:spcPts val="1679"/>
              </a:lnSpc>
            </a:pPr>
            <a:r>
              <a:rPr lang="en-US" sz="1200">
                <a:solidFill>
                  <a:srgbClr val="000000"/>
                </a:solidFill>
                <a:latin typeface="Montserrat"/>
                <a:ea typeface="Montserrat"/>
                <a:cs typeface="Montserrat"/>
                <a:sym typeface="Montserrat"/>
              </a:rPr>
              <a:t> Atualmente </a:t>
            </a:r>
            <a:r>
              <a:rPr lang="en-US" sz="1200" u="none">
                <a:solidFill>
                  <a:srgbClr val="000000"/>
                </a:solidFill>
                <a:latin typeface="Montserrat"/>
                <a:ea typeface="Montserrat"/>
                <a:cs typeface="Montserrat"/>
                <a:sym typeface="Montserrat"/>
              </a:rPr>
              <a:t>a</a:t>
            </a:r>
            <a:r>
              <a:rPr lang="en-US" sz="1200">
                <a:solidFill>
                  <a:srgbClr val="000000"/>
                </a:solidFill>
                <a:latin typeface="Montserrat"/>
                <a:ea typeface="Montserrat"/>
                <a:cs typeface="Montserrat"/>
                <a:sym typeface="Montserrat"/>
              </a:rPr>
              <a:t> Evolução Compressores conta com duas unidades, sendo uma em São Bento do Sul e outra em Joinville ambas no estado de Santa Catarina.</a:t>
            </a:r>
          </a:p>
          <a:p>
            <a:pPr algn="just">
              <a:lnSpc>
                <a:spcPts val="1679"/>
              </a:lnSpc>
            </a:pPr>
            <a:r>
              <a:rPr lang="en-US" sz="1200">
                <a:solidFill>
                  <a:srgbClr val="000000"/>
                </a:solidFill>
                <a:latin typeface="Montserrat"/>
                <a:ea typeface="Montserrat"/>
                <a:cs typeface="Montserrat"/>
                <a:sym typeface="Montserrat"/>
              </a:rPr>
              <a:t> Estamos no mercado há mais de 40 anos, oferecendo comprometimento, produtividade e inteligência nos negócios dos clientes.</a:t>
            </a:r>
          </a:p>
          <a:p>
            <a:pPr algn="just">
              <a:lnSpc>
                <a:spcPts val="1679"/>
              </a:lnSpc>
            </a:pPr>
            <a:endParaRPr lang="en-US" sz="1200">
              <a:solidFill>
                <a:srgbClr val="000000"/>
              </a:solidFill>
              <a:latin typeface="Montserrat"/>
              <a:ea typeface="Montserrat"/>
              <a:cs typeface="Montserrat"/>
              <a:sym typeface="Montserrat"/>
            </a:endParaRPr>
          </a:p>
        </p:txBody>
      </p:sp>
      <p:sp>
        <p:nvSpPr>
          <p:cNvPr id="18" name="TextBox 18"/>
          <p:cNvSpPr txBox="1"/>
          <p:nvPr/>
        </p:nvSpPr>
        <p:spPr>
          <a:xfrm>
            <a:off x="744934" y="3789405"/>
            <a:ext cx="2322678" cy="226024"/>
          </a:xfrm>
          <a:prstGeom prst="rect">
            <a:avLst/>
          </a:prstGeom>
        </p:spPr>
        <p:txBody>
          <a:bodyPr wrap="square" lIns="0" tIns="0" rIns="0" bIns="0" rtlCol="0" anchor="t">
            <a:spAutoFit/>
          </a:bodyPr>
          <a:lstStyle/>
          <a:p>
            <a:pPr algn="ctr">
              <a:lnSpc>
                <a:spcPts val="1913"/>
              </a:lnSpc>
            </a:pPr>
            <a:r>
              <a:rPr lang="en-US" sz="1367">
                <a:solidFill>
                  <a:srgbClr val="000000"/>
                </a:solidFill>
                <a:latin typeface="Montserrat"/>
                <a:ea typeface="Montserrat"/>
                <a:cs typeface="Montserrat"/>
                <a:sym typeface="Montserrat"/>
              </a:rPr>
              <a:t>Unidade de Joinville-SC</a:t>
            </a:r>
          </a:p>
        </p:txBody>
      </p:sp>
      <p:sp>
        <p:nvSpPr>
          <p:cNvPr id="19" name="TextBox 19"/>
          <p:cNvSpPr txBox="1"/>
          <p:nvPr/>
        </p:nvSpPr>
        <p:spPr>
          <a:xfrm>
            <a:off x="3871736" y="3759472"/>
            <a:ext cx="3216501" cy="226024"/>
          </a:xfrm>
          <a:prstGeom prst="rect">
            <a:avLst/>
          </a:prstGeom>
        </p:spPr>
        <p:txBody>
          <a:bodyPr wrap="square" lIns="0" tIns="0" rIns="0" bIns="0" rtlCol="0" anchor="t">
            <a:spAutoFit/>
          </a:bodyPr>
          <a:lstStyle/>
          <a:p>
            <a:pPr algn="ctr">
              <a:lnSpc>
                <a:spcPts val="1913"/>
              </a:lnSpc>
            </a:pPr>
            <a:r>
              <a:rPr lang="en-US" sz="1367">
                <a:solidFill>
                  <a:srgbClr val="000000"/>
                </a:solidFill>
                <a:latin typeface="Montserrat"/>
                <a:ea typeface="Montserrat"/>
                <a:cs typeface="Montserrat"/>
                <a:sym typeface="Montserrat"/>
              </a:rPr>
              <a:t>Unidade de São Bento do Sul - SC</a:t>
            </a:r>
          </a:p>
        </p:txBody>
      </p:sp>
      <p:sp>
        <p:nvSpPr>
          <p:cNvPr id="20" name="TextBox 20"/>
          <p:cNvSpPr txBox="1"/>
          <p:nvPr/>
        </p:nvSpPr>
        <p:spPr>
          <a:xfrm>
            <a:off x="862427" y="4369152"/>
            <a:ext cx="2737606" cy="191014"/>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Rua dos suíços, 17210 - Costa e Silva</a:t>
            </a:r>
          </a:p>
        </p:txBody>
      </p:sp>
      <p:sp>
        <p:nvSpPr>
          <p:cNvPr id="21" name="TextBox 21"/>
          <p:cNvSpPr txBox="1"/>
          <p:nvPr/>
        </p:nvSpPr>
        <p:spPr>
          <a:xfrm>
            <a:off x="780686" y="4811933"/>
            <a:ext cx="1402233" cy="191014"/>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(47) 3455-0337</a:t>
            </a:r>
          </a:p>
        </p:txBody>
      </p:sp>
      <p:sp>
        <p:nvSpPr>
          <p:cNvPr id="22" name="TextBox 22"/>
          <p:cNvSpPr txBox="1"/>
          <p:nvPr/>
        </p:nvSpPr>
        <p:spPr>
          <a:xfrm>
            <a:off x="4121435" y="4380329"/>
            <a:ext cx="2443998" cy="408035"/>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Rua Pedro Robl, 13 - Colonial</a:t>
            </a:r>
          </a:p>
          <a:p>
            <a:pPr algn="ctr">
              <a:lnSpc>
                <a:spcPts val="1640"/>
              </a:lnSpc>
            </a:pPr>
            <a:endParaRPr lang="en-US" sz="1171">
              <a:solidFill>
                <a:srgbClr val="000000"/>
              </a:solidFill>
              <a:latin typeface="Montserrat"/>
              <a:ea typeface="Montserrat"/>
              <a:cs typeface="Montserrat"/>
              <a:sym typeface="Montserrat"/>
            </a:endParaRPr>
          </a:p>
        </p:txBody>
      </p:sp>
      <p:sp>
        <p:nvSpPr>
          <p:cNvPr id="23" name="TextBox 23"/>
          <p:cNvSpPr txBox="1"/>
          <p:nvPr/>
        </p:nvSpPr>
        <p:spPr>
          <a:xfrm>
            <a:off x="4144114" y="4781821"/>
            <a:ext cx="1443563" cy="396199"/>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(47) 3635-0222</a:t>
            </a:r>
          </a:p>
          <a:p>
            <a:pPr algn="ctr">
              <a:lnSpc>
                <a:spcPts val="1640"/>
              </a:lnSpc>
            </a:pPr>
            <a:endParaRPr lang="en-US" sz="1171">
              <a:solidFill>
                <a:srgbClr val="000000"/>
              </a:solidFill>
              <a:latin typeface="Montserrat"/>
              <a:ea typeface="Montserrat"/>
              <a:cs typeface="Montserrat"/>
              <a:sym typeface="Montserrat"/>
            </a:endParaRPr>
          </a:p>
        </p:txBody>
      </p:sp>
      <p:sp>
        <p:nvSpPr>
          <p:cNvPr id="24" name="TextBox 24"/>
          <p:cNvSpPr txBox="1"/>
          <p:nvPr/>
        </p:nvSpPr>
        <p:spPr>
          <a:xfrm>
            <a:off x="675990" y="5963875"/>
            <a:ext cx="6128010" cy="826770"/>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Agradecemos a oportunidade e vossa atenção à nossa proposta técnica e comercial referente a fornecimento de equipamentos para geração de ar comprimido.</a:t>
            </a:r>
          </a:p>
          <a:p>
            <a:pPr algn="just">
              <a:lnSpc>
                <a:spcPts val="1679"/>
              </a:lnSpc>
            </a:pPr>
            <a:endParaRPr lang="en-US" sz="1200">
              <a:solidFill>
                <a:srgbClr val="000000"/>
              </a:solidFill>
              <a:latin typeface="Montserrat"/>
              <a:ea typeface="Montserrat"/>
              <a:cs typeface="Montserrat"/>
              <a:sym typeface="Montserrat"/>
            </a:endParaRPr>
          </a:p>
        </p:txBody>
      </p:sp>
      <p:sp>
        <p:nvSpPr>
          <p:cNvPr id="25" name="TextBox 25"/>
          <p:cNvSpPr txBox="1"/>
          <p:nvPr/>
        </p:nvSpPr>
        <p:spPr>
          <a:xfrm>
            <a:off x="675990" y="6923995"/>
            <a:ext cx="6324722" cy="855427"/>
          </a:xfrm>
          <a:prstGeom prst="rect">
            <a:avLst/>
          </a:prstGeom>
        </p:spPr>
        <p:txBody>
          <a:bodyPr lIns="0" tIns="0" rIns="0" bIns="0" rtlCol="0" anchor="t">
            <a:spAutoFit/>
          </a:bodyPr>
          <a:lstStyle/>
          <a:p>
            <a:pPr algn="l">
              <a:lnSpc>
                <a:spcPts val="1675"/>
              </a:lnSpc>
            </a:pPr>
            <a:r>
              <a:rPr lang="en-US" sz="1200">
                <a:solidFill>
                  <a:srgbClr val="000000"/>
                </a:solidFill>
                <a:latin typeface="Montserrat"/>
                <a:sym typeface="Montserrat Medium"/>
              </a:rPr>
              <a:t>Desde já ficamos à disposição para esclarecimentos de quaisquer dúvidas ou para o fornecimento de informações adicionais que se fizerem necessárias.</a:t>
            </a:r>
          </a:p>
          <a:p>
            <a:pPr algn="l">
              <a:lnSpc>
                <a:spcPts val="1675"/>
              </a:lnSpc>
            </a:pPr>
            <a:endParaRPr lang="en-US" sz="1200">
              <a:solidFill>
                <a:srgbClr val="000000"/>
              </a:solidFill>
              <a:highlight>
                <a:srgbClr val="FFFF00"/>
              </a:highlight>
              <a:latin typeface="Montserrat"/>
              <a:sym typeface="Montserrat Medium"/>
            </a:endParaRPr>
          </a:p>
          <a:p>
            <a:pPr algn="l">
              <a:lnSpc>
                <a:spcPts val="1675"/>
              </a:lnSpc>
            </a:pPr>
            <a:endParaRPr lang="en-US" sz="1196" b="1">
              <a:solidFill>
                <a:srgbClr val="000000"/>
              </a:solidFill>
              <a:latin typeface="Montserrat Medium"/>
              <a:ea typeface="Montserrat Medium"/>
              <a:cs typeface="Montserrat Medium"/>
              <a:sym typeface="Montserrat Medium"/>
            </a:endParaRPr>
          </a:p>
        </p:txBody>
      </p:sp>
      <p:sp>
        <p:nvSpPr>
          <p:cNvPr id="26" name="Freeform 26"/>
          <p:cNvSpPr/>
          <p:nvPr/>
        </p:nvSpPr>
        <p:spPr>
          <a:xfrm>
            <a:off x="627503" y="4344490"/>
            <a:ext cx="163664" cy="249392"/>
          </a:xfrm>
          <a:custGeom>
            <a:avLst/>
            <a:gdLst/>
            <a:ahLst/>
            <a:cxnLst/>
            <a:rect l="l" t="t" r="r" b="b"/>
            <a:pathLst>
              <a:path w="163664" h="249392">
                <a:moveTo>
                  <a:pt x="0" y="0"/>
                </a:moveTo>
                <a:lnTo>
                  <a:pt x="163664" y="0"/>
                </a:lnTo>
                <a:lnTo>
                  <a:pt x="163664" y="249392"/>
                </a:lnTo>
                <a:lnTo>
                  <a:pt x="0" y="2493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7" name="Freeform 27"/>
          <p:cNvSpPr/>
          <p:nvPr/>
        </p:nvSpPr>
        <p:spPr>
          <a:xfrm>
            <a:off x="627503" y="4799170"/>
            <a:ext cx="212583" cy="196462"/>
          </a:xfrm>
          <a:custGeom>
            <a:avLst/>
            <a:gdLst/>
            <a:ahLst/>
            <a:cxnLst/>
            <a:rect l="l" t="t" r="r" b="b"/>
            <a:pathLst>
              <a:path w="212583" h="196462">
                <a:moveTo>
                  <a:pt x="0" y="0"/>
                </a:moveTo>
                <a:lnTo>
                  <a:pt x="212583" y="0"/>
                </a:lnTo>
                <a:lnTo>
                  <a:pt x="212583" y="196462"/>
                </a:lnTo>
                <a:lnTo>
                  <a:pt x="0" y="1964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8" name="TextBox 28"/>
          <p:cNvSpPr txBox="1"/>
          <p:nvPr/>
        </p:nvSpPr>
        <p:spPr>
          <a:xfrm>
            <a:off x="627503" y="7721560"/>
            <a:ext cx="6324722" cy="1509452"/>
          </a:xfrm>
          <a:prstGeom prst="rect">
            <a:avLst/>
          </a:prstGeom>
        </p:spPr>
        <p:txBody>
          <a:bodyPr lIns="0" tIns="0" rIns="0" bIns="0" rtlCol="0" anchor="t">
            <a:spAutoFit/>
          </a:bodyPr>
          <a:lstStyle/>
          <a:p>
            <a:pPr algn="l">
              <a:lnSpc>
                <a:spcPts val="1675"/>
              </a:lnSpc>
            </a:pPr>
            <a:r>
              <a:rPr lang="en-US" sz="1196" err="1">
                <a:solidFill>
                  <a:srgbClr val="000000"/>
                </a:solidFill>
                <a:latin typeface="Montserrat" panose="00000500000000000000" pitchFamily="2" charset="0"/>
                <a:ea typeface="Montserrat Medium"/>
                <a:cs typeface="Montserrat Medium"/>
                <a:sym typeface="Montserrat Medium"/>
              </a:rPr>
              <a:t>Atenciosamente</a:t>
            </a:r>
            <a:r>
              <a:rPr lang="en-US" sz="1196">
                <a:solidFill>
                  <a:srgbClr val="000000"/>
                </a:solidFill>
                <a:latin typeface="Montserrat" panose="00000500000000000000" pitchFamily="2" charset="0"/>
                <a:ea typeface="Montserrat Medium"/>
                <a:cs typeface="Montserrat Medium"/>
                <a:sym typeface="Montserrat Medium"/>
              </a:rPr>
              <a:t>,</a:t>
            </a:r>
          </a:p>
          <a:p>
            <a:pPr algn="l">
              <a:lnSpc>
                <a:spcPts val="1675"/>
              </a:lnSpc>
            </a:pPr>
            <a:r>
              <a:rPr lang="en-US" sz="1196">
                <a:solidFill>
                  <a:srgbClr val="000000"/>
                </a:solidFill>
                <a:latin typeface="Montserrat" panose="00000500000000000000" pitchFamily="2" charset="0"/>
                <a:ea typeface="Montserrat Medium"/>
                <a:cs typeface="Montserrat Medium"/>
                <a:sym typeface="Montserrat Medium"/>
              </a:rPr>
              <a:t>Salomão</a:t>
            </a:r>
          </a:p>
          <a:p>
            <a:pPr algn="l">
              <a:lnSpc>
                <a:spcPts val="1675"/>
              </a:lnSpc>
            </a:pPr>
            <a:r>
              <a:rPr lang="en-US" sz="1196">
                <a:solidFill>
                  <a:srgbClr val="000000"/>
                </a:solidFill>
                <a:latin typeface="Montserrat" panose="00000500000000000000" pitchFamily="2" charset="0"/>
                <a:ea typeface="Montserrat Medium"/>
                <a:cs typeface="Montserrat Medium"/>
                <a:sym typeface="Montserrat Medium"/>
              </a:rPr>
              <a:t>Consultor Técnico de </a:t>
            </a:r>
            <a:r>
              <a:rPr lang="en-US" sz="1196" err="1">
                <a:solidFill>
                  <a:srgbClr val="000000"/>
                </a:solidFill>
                <a:latin typeface="Montserrat" panose="00000500000000000000" pitchFamily="2" charset="0"/>
                <a:ea typeface="Montserrat Medium"/>
                <a:cs typeface="Montserrat Medium"/>
                <a:sym typeface="Montserrat Medium"/>
              </a:rPr>
              <a:t>Vendas</a:t>
            </a:r>
            <a:endParaRPr lang="en-US" sz="1196">
              <a:solidFill>
                <a:srgbClr val="000000"/>
              </a:solidFill>
              <a:latin typeface="Montserrat" panose="00000500000000000000" pitchFamily="2" charset="0"/>
              <a:ea typeface="Montserrat Medium"/>
              <a:cs typeface="Montserrat Medium"/>
              <a:sym typeface="Montserrat Medium"/>
            </a:endParaRPr>
          </a:p>
          <a:p>
            <a:pPr algn="l">
              <a:lnSpc>
                <a:spcPts val="1675"/>
              </a:lnSpc>
            </a:pPr>
            <a:r>
              <a:rPr lang="en-US" sz="1196">
                <a:solidFill>
                  <a:srgbClr val="000000"/>
                </a:solidFill>
                <a:latin typeface="Montserrat" panose="00000500000000000000" pitchFamily="2" charset="0"/>
                <a:ea typeface="Montserrat Medium"/>
                <a:cs typeface="Montserrat Medium"/>
                <a:sym typeface="Montserrat Medium"/>
              </a:rPr>
              <a:t> (47) 9 9964-1035</a:t>
            </a:r>
          </a:p>
          <a:p>
            <a:pPr algn="l">
              <a:lnSpc>
                <a:spcPts val="1675"/>
              </a:lnSpc>
            </a:pPr>
            <a:r>
              <a:rPr lang="en-US" sz="1196" b="1" u="sng">
                <a:solidFill>
                  <a:srgbClr val="000000"/>
                </a:solidFill>
                <a:latin typeface="Montserrat Medium"/>
                <a:ea typeface="Montserrat Medium"/>
                <a:cs typeface="Montserrat Medium"/>
                <a:sym typeface="Montserrat Medium"/>
                <a:hlinkClick r:id="rId7" tooltip="mailto:rogerio@evolucaocompressores.com.br"/>
              </a:rPr>
              <a:t>salomao@evolucaocompressores.com.br</a:t>
            </a:r>
          </a:p>
          <a:p>
            <a:pPr algn="l">
              <a:lnSpc>
                <a:spcPts val="1675"/>
              </a:lnSpc>
            </a:pPr>
            <a:endParaRPr lang="en-US" sz="1196" b="1" u="sng">
              <a:solidFill>
                <a:srgbClr val="000000"/>
              </a:solidFill>
              <a:latin typeface="Montserrat Medium"/>
              <a:ea typeface="Montserrat Medium"/>
              <a:cs typeface="Montserrat Medium"/>
              <a:sym typeface="Montserrat Medium"/>
              <a:hlinkClick r:id="rId7" tooltip="mailto:rogerio@evolucaocompressores.com.br"/>
            </a:endParaRPr>
          </a:p>
          <a:p>
            <a:pPr algn="l">
              <a:lnSpc>
                <a:spcPts val="1675"/>
              </a:lnSpc>
            </a:pPr>
            <a:endParaRPr lang="en-US" sz="1196" b="1" u="sng">
              <a:solidFill>
                <a:srgbClr val="000000"/>
              </a:solidFill>
              <a:latin typeface="Montserrat Medium"/>
              <a:ea typeface="Montserrat Medium"/>
              <a:cs typeface="Montserrat Medium"/>
              <a:sym typeface="Montserrat Medium"/>
              <a:hlinkClick r:id="rId7" tooltip="mailto:rogerio@evolucaocompressores.com.br"/>
            </a:endParaRPr>
          </a:p>
        </p:txBody>
      </p:sp>
      <p:sp>
        <p:nvSpPr>
          <p:cNvPr id="29" name="Freeform 29"/>
          <p:cNvSpPr/>
          <p:nvPr/>
        </p:nvSpPr>
        <p:spPr>
          <a:xfrm>
            <a:off x="4002082" y="4337941"/>
            <a:ext cx="163664" cy="249392"/>
          </a:xfrm>
          <a:custGeom>
            <a:avLst/>
            <a:gdLst/>
            <a:ahLst/>
            <a:cxnLst/>
            <a:rect l="l" t="t" r="r" b="b"/>
            <a:pathLst>
              <a:path w="163664" h="249392">
                <a:moveTo>
                  <a:pt x="0" y="0"/>
                </a:moveTo>
                <a:lnTo>
                  <a:pt x="163663" y="0"/>
                </a:lnTo>
                <a:lnTo>
                  <a:pt x="163663" y="249393"/>
                </a:lnTo>
                <a:lnTo>
                  <a:pt x="0" y="2493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0" name="Freeform 30"/>
          <p:cNvSpPr/>
          <p:nvPr/>
        </p:nvSpPr>
        <p:spPr>
          <a:xfrm>
            <a:off x="3998221" y="4767298"/>
            <a:ext cx="212583" cy="196462"/>
          </a:xfrm>
          <a:custGeom>
            <a:avLst/>
            <a:gdLst/>
            <a:ahLst/>
            <a:cxnLst/>
            <a:rect l="l" t="t" r="r" b="b"/>
            <a:pathLst>
              <a:path w="212583" h="196462">
                <a:moveTo>
                  <a:pt x="0" y="0"/>
                </a:moveTo>
                <a:lnTo>
                  <a:pt x="212583" y="0"/>
                </a:lnTo>
                <a:lnTo>
                  <a:pt x="212583" y="196462"/>
                </a:lnTo>
                <a:lnTo>
                  <a:pt x="0" y="1964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1" name="AutoShape 31"/>
          <p:cNvSpPr/>
          <p:nvPr/>
        </p:nvSpPr>
        <p:spPr>
          <a:xfrm flipH="1" flipV="1">
            <a:off x="3739995" y="3700426"/>
            <a:ext cx="0" cy="1524421"/>
          </a:xfrm>
          <a:prstGeom prst="line">
            <a:avLst/>
          </a:prstGeom>
          <a:ln w="19050" cap="flat">
            <a:solidFill>
              <a:srgbClr val="000000"/>
            </a:solidFill>
            <a:prstDash val="solid"/>
            <a:headEnd type="none" w="sm" len="sm"/>
            <a:tailEnd type="none" w="sm" len="sm"/>
          </a:ln>
        </p:spPr>
      </p:sp>
      <p:pic>
        <p:nvPicPr>
          <p:cNvPr id="9" name="Imagem 8">
            <a:extLst>
              <a:ext uri="{FF2B5EF4-FFF2-40B4-BE49-F238E27FC236}">
                <a16:creationId xmlns:a16="http://schemas.microsoft.com/office/drawing/2014/main" id="{02C18FB1-A19E-5AF3-4536-88B1407F13F7}"/>
              </a:ext>
            </a:extLst>
          </p:cNvPr>
          <p:cNvPicPr>
            <a:picLocks noChangeAspect="1"/>
          </p:cNvPicPr>
          <p:nvPr/>
        </p:nvPicPr>
        <p:blipFill>
          <a:blip r:embed="rId8"/>
          <a:stretch>
            <a:fillRect/>
          </a:stretch>
        </p:blipFill>
        <p:spPr>
          <a:xfrm>
            <a:off x="46743" y="40848"/>
            <a:ext cx="7463014" cy="839611"/>
          </a:xfrm>
          <a:prstGeom prst="rect">
            <a:avLst/>
          </a:prstGeom>
        </p:spPr>
      </p:pic>
      <p:pic>
        <p:nvPicPr>
          <p:cNvPr id="7" name="Imagem 6">
            <a:hlinkClick r:id="rId9" tooltip="Visite nosso website"/>
            <a:extLst>
              <a:ext uri="{FF2B5EF4-FFF2-40B4-BE49-F238E27FC236}">
                <a16:creationId xmlns:a16="http://schemas.microsoft.com/office/drawing/2014/main" id="{D7A650E5-DEB2-7EF5-EC3C-A508A4A554F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35405" y="9872653"/>
            <a:ext cx="655158" cy="655158"/>
          </a:xfrm>
          <a:prstGeom prst="rect">
            <a:avLst/>
          </a:prstGeom>
        </p:spPr>
      </p:pic>
      <p:pic>
        <p:nvPicPr>
          <p:cNvPr id="8" name="Imagem 7">
            <a:hlinkClick r:id="rId11" tooltip="Vídeo Institucional"/>
            <a:extLst>
              <a:ext uri="{FF2B5EF4-FFF2-40B4-BE49-F238E27FC236}">
                <a16:creationId xmlns:a16="http://schemas.microsoft.com/office/drawing/2014/main" id="{CD0A3BCF-42BF-4C83-DC4D-EF478437E76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45451" y="10139669"/>
            <a:ext cx="369574" cy="335547"/>
          </a:xfrm>
          <a:prstGeom prst="rect">
            <a:avLst/>
          </a:prstGeom>
        </p:spPr>
      </p:pic>
      <p:pic>
        <p:nvPicPr>
          <p:cNvPr id="12" name="Imagem 11">
            <a:hlinkClick r:id="rId13"/>
            <a:extLst>
              <a:ext uri="{FF2B5EF4-FFF2-40B4-BE49-F238E27FC236}">
                <a16:creationId xmlns:a16="http://schemas.microsoft.com/office/drawing/2014/main" id="{3D5D9C2D-1D52-5019-BE2F-18AA10D635D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301185" y="10117314"/>
            <a:ext cx="322849" cy="322849"/>
          </a:xfrm>
          <a:prstGeom prst="rect">
            <a:avLst/>
          </a:prstGeom>
        </p:spPr>
      </p:pic>
      <p:pic>
        <p:nvPicPr>
          <p:cNvPr id="35" name="Imagem 34">
            <a:hlinkClick r:id="rId15"/>
            <a:extLst>
              <a:ext uri="{FF2B5EF4-FFF2-40B4-BE49-F238E27FC236}">
                <a16:creationId xmlns:a16="http://schemas.microsoft.com/office/drawing/2014/main" id="{92D3B53F-5A21-09C6-016A-80E0C63518F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26478" y="10117287"/>
            <a:ext cx="322849" cy="322849"/>
          </a:xfrm>
          <a:prstGeom prst="rect">
            <a:avLst/>
          </a:prstGeom>
        </p:spPr>
      </p:pic>
      <p:pic>
        <p:nvPicPr>
          <p:cNvPr id="36" name="Imagem 35">
            <a:hlinkClick r:id="rId17"/>
            <a:extLst>
              <a:ext uri="{FF2B5EF4-FFF2-40B4-BE49-F238E27FC236}">
                <a16:creationId xmlns:a16="http://schemas.microsoft.com/office/drawing/2014/main" id="{DC451129-CCB8-F55F-E01D-03FA4B75017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124732" y="10107695"/>
            <a:ext cx="322849" cy="322849"/>
          </a:xfrm>
          <a:prstGeom prst="rect">
            <a:avLst/>
          </a:prstGeom>
        </p:spPr>
      </p:pic>
      <p:pic>
        <p:nvPicPr>
          <p:cNvPr id="37" name="Imagem 36">
            <a:hlinkClick r:id="rId19"/>
            <a:extLst>
              <a:ext uri="{FF2B5EF4-FFF2-40B4-BE49-F238E27FC236}">
                <a16:creationId xmlns:a16="http://schemas.microsoft.com/office/drawing/2014/main" id="{6A0376FF-76F4-1022-AFE5-90E4D8CD6649}"/>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534793" y="10111748"/>
            <a:ext cx="341088" cy="341088"/>
          </a:xfrm>
          <a:prstGeom prst="rect">
            <a:avLst/>
          </a:prstGeom>
        </p:spPr>
      </p:pic>
      <p:sp>
        <p:nvSpPr>
          <p:cNvPr id="39" name="CaixaDeTexto 38">
            <a:extLst>
              <a:ext uri="{FF2B5EF4-FFF2-40B4-BE49-F238E27FC236}">
                <a16:creationId xmlns:a16="http://schemas.microsoft.com/office/drawing/2014/main" id="{C8D8F127-04D4-4686-D51D-AF12ED9779C1}"/>
              </a:ext>
            </a:extLst>
          </p:cNvPr>
          <p:cNvSpPr txBox="1"/>
          <p:nvPr/>
        </p:nvSpPr>
        <p:spPr>
          <a:xfrm>
            <a:off x="4102385" y="9633923"/>
            <a:ext cx="3949700" cy="307777"/>
          </a:xfrm>
          <a:prstGeom prst="rect">
            <a:avLst/>
          </a:prstGeom>
          <a:noFill/>
        </p:spPr>
        <p:txBody>
          <a:bodyPr wrap="square">
            <a:spAutoFit/>
          </a:bodyPr>
          <a:lstStyle/>
          <a:p>
            <a:r>
              <a:rPr lang="pt-BR" sz="1400" b="1">
                <a:latin typeface="Montserrat" panose="00000500000000000000" pitchFamily="2" charset="0"/>
                <a:cs typeface="Aharoni" panose="02010803020104030203" pitchFamily="2" charset="-79"/>
              </a:rPr>
              <a:t>Conecte-se com a gente:</a:t>
            </a:r>
            <a:endParaRPr lang="pt-BR" sz="1400" b="1" dirty="0">
              <a:latin typeface="Montserrat" panose="00000500000000000000" pitchFamily="2" charset="0"/>
              <a:cs typeface="Aharoni" panose="02010803020104030203" pitchFamily="2" charset="-79"/>
            </a:endParaRPr>
          </a:p>
        </p:txBody>
      </p:sp>
      <p:grpSp>
        <p:nvGrpSpPr>
          <p:cNvPr id="10" name="Group 8">
            <a:extLst>
              <a:ext uri="{FF2B5EF4-FFF2-40B4-BE49-F238E27FC236}">
                <a16:creationId xmlns:a16="http://schemas.microsoft.com/office/drawing/2014/main" id="{68A7740F-AF88-0FF7-3002-39154026D71C}"/>
              </a:ext>
            </a:extLst>
          </p:cNvPr>
          <p:cNvGrpSpPr/>
          <p:nvPr/>
        </p:nvGrpSpPr>
        <p:grpSpPr>
          <a:xfrm>
            <a:off x="-12066" y="10512700"/>
            <a:ext cx="7584132" cy="179300"/>
            <a:chOff x="0" y="0"/>
            <a:chExt cx="3047987" cy="131886"/>
          </a:xfrm>
        </p:grpSpPr>
        <p:sp>
          <p:nvSpPr>
            <p:cNvPr id="38" name="Freeform 9">
              <a:extLst>
                <a:ext uri="{FF2B5EF4-FFF2-40B4-BE49-F238E27FC236}">
                  <a16:creationId xmlns:a16="http://schemas.microsoft.com/office/drawing/2014/main" id="{6E05C746-BC60-B0E2-EB89-58FFBA5B623C}"/>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40" name="TextBox 10">
              <a:extLst>
                <a:ext uri="{FF2B5EF4-FFF2-40B4-BE49-F238E27FC236}">
                  <a16:creationId xmlns:a16="http://schemas.microsoft.com/office/drawing/2014/main" id="{34DB41F9-E3CE-607A-8F77-27A7CD680DAC}"/>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207517" y="9720281"/>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2" name="TextBox 12"/>
          <p:cNvSpPr txBox="1"/>
          <p:nvPr/>
        </p:nvSpPr>
        <p:spPr>
          <a:xfrm>
            <a:off x="207517" y="3709259"/>
            <a:ext cx="7055421" cy="2850772"/>
          </a:xfrm>
          <a:prstGeom prst="rect">
            <a:avLst/>
          </a:prstGeom>
        </p:spPr>
        <p:txBody>
          <a:bodyPr lIns="0" tIns="0" rIns="0" bIns="0" rtlCol="0" anchor="t">
            <a:spAutoFit/>
          </a:bodyPr>
          <a:lstStyle/>
          <a:p>
            <a:pPr marL="300073" lvl="1" indent="-150036" algn="l">
              <a:lnSpc>
                <a:spcPts val="1945"/>
              </a:lnSpc>
              <a:buFont typeface="Arial"/>
              <a:buChar char="•"/>
            </a:pPr>
            <a:r>
              <a:rPr lang="en-US" sz="1389">
                <a:solidFill>
                  <a:srgbClr val="000000"/>
                </a:solidFill>
                <a:latin typeface="Montserrat"/>
                <a:ea typeface="Montserrat"/>
                <a:cs typeface="Montserrat"/>
                <a:sym typeface="Montserrat"/>
              </a:rPr>
              <a:t>Fundada em 1905 pela fusão da “Ingersoll-SergeantDrillCompany” e “Rand DrillCompany”, empresas que foram fundadas em 1871.</a:t>
            </a:r>
          </a:p>
          <a:p>
            <a:pPr marL="300073" lvl="1" indent="-150036" algn="l">
              <a:lnSpc>
                <a:spcPts val="1945"/>
              </a:lnSpc>
              <a:buFont typeface="Arial"/>
              <a:buChar char="•"/>
            </a:pPr>
            <a:r>
              <a:rPr lang="en-US" sz="1389">
                <a:solidFill>
                  <a:srgbClr val="000000"/>
                </a:solidFill>
                <a:latin typeface="Montserrat"/>
                <a:ea typeface="Montserrat"/>
                <a:cs typeface="Montserrat"/>
                <a:sym typeface="Montserrat"/>
              </a:rPr>
              <a:t>Headquarters - Davidson, North Carolina – USA.</a:t>
            </a:r>
          </a:p>
          <a:p>
            <a:pPr marL="300073" lvl="1" indent="-150036" algn="l">
              <a:lnSpc>
                <a:spcPts val="1945"/>
              </a:lnSpc>
              <a:buFont typeface="Arial"/>
              <a:buChar char="•"/>
            </a:pPr>
            <a:r>
              <a:rPr lang="en-US" sz="1389">
                <a:solidFill>
                  <a:srgbClr val="000000"/>
                </a:solidFill>
                <a:latin typeface="Montserrat"/>
                <a:ea typeface="Montserrat"/>
                <a:cs typeface="Montserrat"/>
                <a:sym typeface="Montserrat"/>
              </a:rPr>
              <a:t>Listada na bolsa de Nova York desde 1906.</a:t>
            </a:r>
          </a:p>
          <a:p>
            <a:pPr marL="300073" lvl="1" indent="-150036" algn="l">
              <a:lnSpc>
                <a:spcPts val="1945"/>
              </a:lnSpc>
              <a:buFont typeface="Arial"/>
              <a:buChar char="•"/>
            </a:pPr>
            <a:r>
              <a:rPr lang="en-US" sz="1389">
                <a:solidFill>
                  <a:srgbClr val="000000"/>
                </a:solidFill>
                <a:latin typeface="Montserrat"/>
                <a:ea typeface="Montserrat"/>
                <a:cs typeface="Montserrat"/>
                <a:sym typeface="Montserrat"/>
              </a:rPr>
              <a:t> $14 bilhões valor da companhia.</a:t>
            </a:r>
          </a:p>
          <a:p>
            <a:pPr marL="300073" lvl="1" indent="-150036" algn="l">
              <a:lnSpc>
                <a:spcPts val="1945"/>
              </a:lnSpc>
              <a:buFont typeface="Arial"/>
              <a:buChar char="•"/>
            </a:pPr>
            <a:r>
              <a:rPr lang="en-US" sz="1389">
                <a:solidFill>
                  <a:srgbClr val="000000"/>
                </a:solidFill>
                <a:latin typeface="Montserrat"/>
                <a:ea typeface="Montserrat"/>
                <a:cs typeface="Montserrat"/>
                <a:sym typeface="Montserrat"/>
              </a:rPr>
              <a:t>60.000 funcionários no mundo.</a:t>
            </a:r>
          </a:p>
          <a:p>
            <a:pPr marL="300073" lvl="1" indent="-150036" algn="l">
              <a:lnSpc>
                <a:spcPts val="1945"/>
              </a:lnSpc>
              <a:buFont typeface="Arial"/>
              <a:buChar char="•"/>
            </a:pPr>
            <a:r>
              <a:rPr lang="en-US" sz="1389">
                <a:solidFill>
                  <a:srgbClr val="000000"/>
                </a:solidFill>
                <a:latin typeface="Montserrat"/>
                <a:ea typeface="Montserrat"/>
                <a:cs typeface="Montserrat"/>
                <a:sym typeface="Montserrat"/>
              </a:rPr>
              <a:t>83 fabricas no mundo mais Escritórios Comerciais, Centros de Distrib. e Centros de Serviço.</a:t>
            </a:r>
          </a:p>
          <a:p>
            <a:pPr marL="300073" lvl="1" indent="-150036" algn="l">
              <a:lnSpc>
                <a:spcPts val="1945"/>
              </a:lnSpc>
              <a:buFont typeface="Arial"/>
              <a:buChar char="•"/>
            </a:pPr>
            <a:r>
              <a:rPr lang="en-US" sz="1389">
                <a:solidFill>
                  <a:srgbClr val="000000"/>
                </a:solidFill>
                <a:latin typeface="Montserrat"/>
                <a:ea typeface="Montserrat"/>
                <a:cs typeface="Montserrat"/>
                <a:sym typeface="Montserrat"/>
              </a:rPr>
              <a:t>Canais diretos ou por distribuição, em mais de 100 países.</a:t>
            </a:r>
          </a:p>
          <a:p>
            <a:pPr marL="300073" lvl="1" indent="-150036" algn="l">
              <a:lnSpc>
                <a:spcPts val="1945"/>
              </a:lnSpc>
              <a:buFont typeface="Arial"/>
              <a:buChar char="•"/>
            </a:pPr>
            <a:r>
              <a:rPr lang="en-US" sz="1389">
                <a:solidFill>
                  <a:srgbClr val="000000"/>
                </a:solidFill>
                <a:latin typeface="Montserrat"/>
                <a:ea typeface="Montserrat"/>
                <a:cs typeface="Montserrat"/>
                <a:sym typeface="Montserrat"/>
              </a:rPr>
              <a:t>Marcas fortes: #1 ou #2 em seus respectivos segmentos.</a:t>
            </a:r>
          </a:p>
          <a:p>
            <a:pPr marL="300073" lvl="1" indent="-150036" algn="l">
              <a:lnSpc>
                <a:spcPts val="1945"/>
              </a:lnSpc>
              <a:buFont typeface="Arial"/>
              <a:buChar char="•"/>
            </a:pPr>
            <a:r>
              <a:rPr lang="en-US" sz="1389">
                <a:solidFill>
                  <a:srgbClr val="000000"/>
                </a:solidFill>
                <a:latin typeface="Montserrat"/>
                <a:ea typeface="Montserrat"/>
                <a:cs typeface="Montserrat"/>
                <a:sym typeface="Montserrat"/>
              </a:rPr>
              <a:t> Mais de 108 anos de experiência em inovações e tecnológica.</a:t>
            </a:r>
          </a:p>
          <a:p>
            <a:pPr algn="l">
              <a:lnSpc>
                <a:spcPts val="1945"/>
              </a:lnSpc>
            </a:pPr>
            <a:endParaRPr lang="en-US" sz="1389">
              <a:solidFill>
                <a:srgbClr val="000000"/>
              </a:solidFill>
              <a:latin typeface="Montserrat"/>
              <a:ea typeface="Montserrat"/>
              <a:cs typeface="Montserrat"/>
              <a:sym typeface="Montserrat"/>
            </a:endParaRPr>
          </a:p>
        </p:txBody>
      </p:sp>
      <p:sp>
        <p:nvSpPr>
          <p:cNvPr id="13" name="Freeform 13"/>
          <p:cNvSpPr/>
          <p:nvPr/>
        </p:nvSpPr>
        <p:spPr>
          <a:xfrm>
            <a:off x="295860" y="2656013"/>
            <a:ext cx="6967079" cy="786545"/>
          </a:xfrm>
          <a:custGeom>
            <a:avLst/>
            <a:gdLst/>
            <a:ahLst/>
            <a:cxnLst/>
            <a:rect l="l" t="t" r="r" b="b"/>
            <a:pathLst>
              <a:path w="6967079" h="786545">
                <a:moveTo>
                  <a:pt x="0" y="0"/>
                </a:moveTo>
                <a:lnTo>
                  <a:pt x="6967079" y="0"/>
                </a:lnTo>
                <a:lnTo>
                  <a:pt x="6967079" y="786546"/>
                </a:lnTo>
                <a:lnTo>
                  <a:pt x="0" y="786546"/>
                </a:lnTo>
                <a:lnTo>
                  <a:pt x="0" y="0"/>
                </a:lnTo>
                <a:close/>
              </a:path>
            </a:pathLst>
          </a:custGeom>
          <a:blipFill>
            <a:blip r:embed="rId3"/>
            <a:stretch>
              <a:fillRect l="-2760" t="-26627" r="-2392" b="-24730"/>
            </a:stretch>
          </a:blipFill>
        </p:spPr>
      </p:sp>
      <p:sp>
        <p:nvSpPr>
          <p:cNvPr id="14" name="Freeform 14"/>
          <p:cNvSpPr/>
          <p:nvPr/>
        </p:nvSpPr>
        <p:spPr>
          <a:xfrm>
            <a:off x="323512" y="6799514"/>
            <a:ext cx="3268773" cy="2177820"/>
          </a:xfrm>
          <a:custGeom>
            <a:avLst/>
            <a:gdLst/>
            <a:ahLst/>
            <a:cxnLst/>
            <a:rect l="l" t="t" r="r" b="b"/>
            <a:pathLst>
              <a:path w="3268773" h="2177820">
                <a:moveTo>
                  <a:pt x="0" y="0"/>
                </a:moveTo>
                <a:lnTo>
                  <a:pt x="3268773" y="0"/>
                </a:lnTo>
                <a:lnTo>
                  <a:pt x="3268773" y="2177820"/>
                </a:lnTo>
                <a:lnTo>
                  <a:pt x="0" y="2177820"/>
                </a:lnTo>
                <a:lnTo>
                  <a:pt x="0" y="0"/>
                </a:lnTo>
                <a:close/>
              </a:path>
            </a:pathLst>
          </a:custGeom>
          <a:blipFill>
            <a:blip r:embed="rId4"/>
            <a:stretch>
              <a:fillRect/>
            </a:stretch>
          </a:blipFill>
        </p:spPr>
      </p:sp>
      <p:sp>
        <p:nvSpPr>
          <p:cNvPr id="15" name="Freeform 15"/>
          <p:cNvSpPr/>
          <p:nvPr/>
        </p:nvSpPr>
        <p:spPr>
          <a:xfrm>
            <a:off x="3685469" y="6829989"/>
            <a:ext cx="3577469" cy="2147345"/>
          </a:xfrm>
          <a:custGeom>
            <a:avLst/>
            <a:gdLst/>
            <a:ahLst/>
            <a:cxnLst/>
            <a:rect l="l" t="t" r="r" b="b"/>
            <a:pathLst>
              <a:path w="3577469" h="2147345">
                <a:moveTo>
                  <a:pt x="0" y="0"/>
                </a:moveTo>
                <a:lnTo>
                  <a:pt x="3577470" y="0"/>
                </a:lnTo>
                <a:lnTo>
                  <a:pt x="3577470" y="2147345"/>
                </a:lnTo>
                <a:lnTo>
                  <a:pt x="0" y="2147345"/>
                </a:lnTo>
                <a:lnTo>
                  <a:pt x="0" y="0"/>
                </a:lnTo>
                <a:close/>
              </a:path>
            </a:pathLst>
          </a:custGeom>
          <a:blipFill>
            <a:blip r:embed="rId5"/>
            <a:stretch>
              <a:fillRect l="-17904" r="-719"/>
            </a:stretch>
          </a:blipFill>
        </p:spPr>
      </p:sp>
      <p:sp>
        <p:nvSpPr>
          <p:cNvPr id="17" name="TextBox 17"/>
          <p:cNvSpPr txBox="1"/>
          <p:nvPr/>
        </p:nvSpPr>
        <p:spPr>
          <a:xfrm>
            <a:off x="375831" y="1246620"/>
            <a:ext cx="4608974" cy="372742"/>
          </a:xfrm>
          <a:prstGeom prst="rect">
            <a:avLst/>
          </a:prstGeom>
        </p:spPr>
        <p:txBody>
          <a:bodyPr lIns="0" tIns="0" rIns="0" bIns="0" rtlCol="0" anchor="t">
            <a:spAutoFit/>
          </a:bodyPr>
          <a:lstStyle/>
          <a:p>
            <a:pPr algn="l">
              <a:lnSpc>
                <a:spcPts val="3080"/>
              </a:lnSpc>
            </a:pPr>
            <a:r>
              <a:rPr lang="en-US" sz="2200" b="1">
                <a:solidFill>
                  <a:srgbClr val="6F6F6F"/>
                </a:solidFill>
                <a:latin typeface="Montserrat" panose="00000500000000000000" pitchFamily="2" charset="0"/>
                <a:ea typeface="Montserrat Bold"/>
                <a:cs typeface="Montserrat Bold"/>
                <a:sym typeface="Montserrat Bold"/>
              </a:rPr>
              <a:t>INGERSOLLL RAND NO MUNDO</a:t>
            </a:r>
          </a:p>
        </p:txBody>
      </p:sp>
      <p:sp>
        <p:nvSpPr>
          <p:cNvPr id="18" name="TextBox 18"/>
          <p:cNvSpPr txBox="1"/>
          <p:nvPr/>
        </p:nvSpPr>
        <p:spPr>
          <a:xfrm>
            <a:off x="375831" y="1686038"/>
            <a:ext cx="6639246" cy="946353"/>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Pioneira na tecnologia de compressores a parafuso no mundo e em compressores com inversor de frequência, criou e patenteou a tecnologia HPM aplicada em seus compressores.</a:t>
            </a:r>
          </a:p>
          <a:p>
            <a:pPr algn="just">
              <a:lnSpc>
                <a:spcPts val="1913"/>
              </a:lnSpc>
            </a:pPr>
            <a:endParaRPr lang="en-US" sz="1367">
              <a:solidFill>
                <a:srgbClr val="000000"/>
              </a:solidFill>
              <a:latin typeface="Montserrat"/>
              <a:ea typeface="Montserrat"/>
              <a:cs typeface="Montserrat"/>
              <a:sym typeface="Montserrat"/>
            </a:endParaRPr>
          </a:p>
        </p:txBody>
      </p:sp>
      <p:sp>
        <p:nvSpPr>
          <p:cNvPr id="19" name="TextBox 19"/>
          <p:cNvSpPr txBox="1"/>
          <p:nvPr/>
        </p:nvSpPr>
        <p:spPr>
          <a:xfrm>
            <a:off x="3685469" y="9053534"/>
            <a:ext cx="3852989" cy="407670"/>
          </a:xfrm>
          <a:prstGeom prst="rect">
            <a:avLst/>
          </a:prstGeom>
        </p:spPr>
        <p:txBody>
          <a:bodyPr lIns="0" tIns="0" rIns="0" bIns="0" rtlCol="0" anchor="t">
            <a:spAutoFit/>
          </a:bodyPr>
          <a:lstStyle/>
          <a:p>
            <a:pPr algn="l">
              <a:lnSpc>
                <a:spcPts val="1679"/>
              </a:lnSpc>
            </a:pPr>
            <a:r>
              <a:rPr lang="en-US" sz="1200">
                <a:solidFill>
                  <a:srgbClr val="000000"/>
                </a:solidFill>
                <a:latin typeface="Open Sans"/>
                <a:ea typeface="Open Sans"/>
                <a:cs typeface="Open Sans"/>
                <a:sym typeface="Open Sans"/>
              </a:rPr>
              <a:t>Sede - Davidson, North Carolina – USA</a:t>
            </a:r>
          </a:p>
          <a:p>
            <a:pPr algn="l">
              <a:lnSpc>
                <a:spcPts val="1679"/>
              </a:lnSpc>
            </a:pPr>
            <a:endParaRPr lang="en-US" sz="1200">
              <a:solidFill>
                <a:srgbClr val="000000"/>
              </a:solidFill>
              <a:latin typeface="Open Sans"/>
              <a:ea typeface="Open Sans"/>
              <a:cs typeface="Open Sans"/>
              <a:sym typeface="Open Sans"/>
            </a:endParaRPr>
          </a:p>
        </p:txBody>
      </p:sp>
      <p:sp>
        <p:nvSpPr>
          <p:cNvPr id="20" name="TextBox 20"/>
          <p:cNvSpPr txBox="1"/>
          <p:nvPr/>
        </p:nvSpPr>
        <p:spPr>
          <a:xfrm>
            <a:off x="409731" y="9053534"/>
            <a:ext cx="3039082" cy="407670"/>
          </a:xfrm>
          <a:prstGeom prst="rect">
            <a:avLst/>
          </a:prstGeom>
        </p:spPr>
        <p:txBody>
          <a:bodyPr lIns="0" tIns="0" rIns="0" bIns="0" rtlCol="0" anchor="t">
            <a:spAutoFit/>
          </a:bodyPr>
          <a:lstStyle/>
          <a:p>
            <a:pPr algn="ctr">
              <a:lnSpc>
                <a:spcPts val="1679"/>
              </a:lnSpc>
            </a:pPr>
            <a:r>
              <a:rPr lang="en-US" sz="1200">
                <a:solidFill>
                  <a:srgbClr val="000000"/>
                </a:solidFill>
                <a:latin typeface="Open Sans"/>
                <a:ea typeface="Open Sans"/>
                <a:cs typeface="Open Sans"/>
                <a:sym typeface="Open Sans"/>
              </a:rPr>
              <a:t>Unidade produtiva - Campinas, SP - Brasil</a:t>
            </a:r>
          </a:p>
          <a:p>
            <a:pPr algn="ctr">
              <a:lnSpc>
                <a:spcPts val="1679"/>
              </a:lnSpc>
            </a:pPr>
            <a:endParaRPr lang="en-US" sz="1200">
              <a:solidFill>
                <a:srgbClr val="000000"/>
              </a:solidFill>
              <a:latin typeface="Open Sans"/>
              <a:ea typeface="Open Sans"/>
              <a:cs typeface="Open Sans"/>
              <a:sym typeface="Open Sans"/>
            </a:endParaRPr>
          </a:p>
        </p:txBody>
      </p:sp>
      <p:grpSp>
        <p:nvGrpSpPr>
          <p:cNvPr id="21" name="Group 8">
            <a:extLst>
              <a:ext uri="{FF2B5EF4-FFF2-40B4-BE49-F238E27FC236}">
                <a16:creationId xmlns:a16="http://schemas.microsoft.com/office/drawing/2014/main" id="{827FA60D-2E4D-64BC-95CB-C08D56F74BA5}"/>
              </a:ext>
            </a:extLst>
          </p:cNvPr>
          <p:cNvGrpSpPr/>
          <p:nvPr/>
        </p:nvGrpSpPr>
        <p:grpSpPr>
          <a:xfrm>
            <a:off x="-12066" y="10512700"/>
            <a:ext cx="7584132" cy="179300"/>
            <a:chOff x="0" y="0"/>
            <a:chExt cx="3047987" cy="131886"/>
          </a:xfrm>
        </p:grpSpPr>
        <p:sp>
          <p:nvSpPr>
            <p:cNvPr id="22" name="Freeform 9">
              <a:extLst>
                <a:ext uri="{FF2B5EF4-FFF2-40B4-BE49-F238E27FC236}">
                  <a16:creationId xmlns:a16="http://schemas.microsoft.com/office/drawing/2014/main" id="{7C0D5CB6-DCD7-07CA-1E3D-0C6B487A9D60}"/>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3" name="TextBox 10">
              <a:extLst>
                <a:ext uri="{FF2B5EF4-FFF2-40B4-BE49-F238E27FC236}">
                  <a16:creationId xmlns:a16="http://schemas.microsoft.com/office/drawing/2014/main" id="{8D4A00D7-46EF-2A25-1A85-9700A0754D92}"/>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8" name="Imagem 7">
            <a:extLst>
              <a:ext uri="{FF2B5EF4-FFF2-40B4-BE49-F238E27FC236}">
                <a16:creationId xmlns:a16="http://schemas.microsoft.com/office/drawing/2014/main" id="{296D337B-2F56-D628-C06F-98E27D9C39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150" y="82102"/>
            <a:ext cx="7722608" cy="85924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377981" y="9730513"/>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3" name="Freeform 13"/>
          <p:cNvSpPr/>
          <p:nvPr/>
        </p:nvSpPr>
        <p:spPr>
          <a:xfrm>
            <a:off x="1096523" y="2452247"/>
            <a:ext cx="5342421" cy="7243960"/>
          </a:xfrm>
          <a:custGeom>
            <a:avLst/>
            <a:gdLst/>
            <a:ahLst/>
            <a:cxnLst/>
            <a:rect l="l" t="t" r="r" b="b"/>
            <a:pathLst>
              <a:path w="5342421" h="7243960">
                <a:moveTo>
                  <a:pt x="0" y="0"/>
                </a:moveTo>
                <a:lnTo>
                  <a:pt x="5342420" y="0"/>
                </a:lnTo>
                <a:lnTo>
                  <a:pt x="5342420" y="7243961"/>
                </a:lnTo>
                <a:lnTo>
                  <a:pt x="0" y="7243961"/>
                </a:lnTo>
                <a:lnTo>
                  <a:pt x="0" y="0"/>
                </a:lnTo>
                <a:close/>
              </a:path>
            </a:pathLst>
          </a:custGeom>
          <a:blipFill>
            <a:blip r:embed="rId3"/>
            <a:stretch>
              <a:fillRect/>
            </a:stretch>
          </a:blipFill>
        </p:spPr>
      </p:sp>
      <p:sp>
        <p:nvSpPr>
          <p:cNvPr id="14" name="TextBox 14"/>
          <p:cNvSpPr txBox="1"/>
          <p:nvPr/>
        </p:nvSpPr>
        <p:spPr>
          <a:xfrm>
            <a:off x="494992" y="1082845"/>
            <a:ext cx="4608974" cy="372742"/>
          </a:xfrm>
          <a:prstGeom prst="rect">
            <a:avLst/>
          </a:prstGeom>
        </p:spPr>
        <p:txBody>
          <a:bodyPr lIns="0" tIns="0" rIns="0" bIns="0" rtlCol="0" anchor="t">
            <a:spAutoFit/>
          </a:bodyPr>
          <a:lstStyle/>
          <a:p>
            <a:pPr algn="l">
              <a:lnSpc>
                <a:spcPts val="3080"/>
              </a:lnSpc>
            </a:pPr>
            <a:r>
              <a:rPr lang="en-US" sz="2200" b="1">
                <a:solidFill>
                  <a:srgbClr val="6F6F6F"/>
                </a:solidFill>
                <a:latin typeface="Montserrat" panose="00000500000000000000" pitchFamily="2" charset="0"/>
                <a:ea typeface="Montserrat Bold"/>
                <a:cs typeface="Montserrat Bold"/>
                <a:sym typeface="Montserrat Bold"/>
              </a:rPr>
              <a:t>NOVA INGERSOLL RAND</a:t>
            </a:r>
          </a:p>
        </p:txBody>
      </p:sp>
      <p:sp>
        <p:nvSpPr>
          <p:cNvPr id="15" name="TextBox 15"/>
          <p:cNvSpPr txBox="1"/>
          <p:nvPr/>
        </p:nvSpPr>
        <p:spPr>
          <a:xfrm>
            <a:off x="494992" y="1639245"/>
            <a:ext cx="6639246" cy="708228"/>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O vasto portfólio de produtos inclui marcas de forte legado, como Gardner Denver, Ingersoll Rand, Champion e outras marcas industriais:</a:t>
            </a:r>
          </a:p>
          <a:p>
            <a:pPr algn="just">
              <a:lnSpc>
                <a:spcPts val="1913"/>
              </a:lnSpc>
            </a:pPr>
            <a:endParaRPr lang="en-US" sz="1367">
              <a:solidFill>
                <a:srgbClr val="000000"/>
              </a:solidFill>
              <a:latin typeface="Montserrat"/>
              <a:ea typeface="Montserrat"/>
              <a:cs typeface="Montserrat"/>
              <a:sym typeface="Montserrat"/>
            </a:endParaRPr>
          </a:p>
        </p:txBody>
      </p:sp>
      <p:pic>
        <p:nvPicPr>
          <p:cNvPr id="23" name="Imagem 22">
            <a:extLst>
              <a:ext uri="{FF2B5EF4-FFF2-40B4-BE49-F238E27FC236}">
                <a16:creationId xmlns:a16="http://schemas.microsoft.com/office/drawing/2014/main" id="{D0528E11-54AC-7297-E670-24339C9D06A5}"/>
              </a:ext>
            </a:extLst>
          </p:cNvPr>
          <p:cNvPicPr>
            <a:picLocks noChangeAspect="1"/>
          </p:cNvPicPr>
          <p:nvPr/>
        </p:nvPicPr>
        <p:blipFill>
          <a:blip r:embed="rId4"/>
          <a:stretch>
            <a:fillRect/>
          </a:stretch>
        </p:blipFill>
        <p:spPr>
          <a:xfrm>
            <a:off x="-16190" y="31496"/>
            <a:ext cx="7556500" cy="839611"/>
          </a:xfrm>
          <a:prstGeom prst="rect">
            <a:avLst/>
          </a:prstGeom>
        </p:spPr>
      </p:pic>
      <p:grpSp>
        <p:nvGrpSpPr>
          <p:cNvPr id="7" name="Group 8">
            <a:extLst>
              <a:ext uri="{FF2B5EF4-FFF2-40B4-BE49-F238E27FC236}">
                <a16:creationId xmlns:a16="http://schemas.microsoft.com/office/drawing/2014/main" id="{53DCB206-BDEF-D0AF-B0A7-91DDB35EC191}"/>
              </a:ext>
            </a:extLst>
          </p:cNvPr>
          <p:cNvGrpSpPr/>
          <p:nvPr/>
        </p:nvGrpSpPr>
        <p:grpSpPr>
          <a:xfrm>
            <a:off x="-12066" y="10512700"/>
            <a:ext cx="7584132" cy="179300"/>
            <a:chOff x="0" y="0"/>
            <a:chExt cx="3047987" cy="131886"/>
          </a:xfrm>
        </p:grpSpPr>
        <p:sp>
          <p:nvSpPr>
            <p:cNvPr id="8" name="Freeform 9">
              <a:extLst>
                <a:ext uri="{FF2B5EF4-FFF2-40B4-BE49-F238E27FC236}">
                  <a16:creationId xmlns:a16="http://schemas.microsoft.com/office/drawing/2014/main" id="{D928D996-D43B-6F84-20FE-ACA5107975C6}"/>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9" name="TextBox 10">
              <a:extLst>
                <a:ext uri="{FF2B5EF4-FFF2-40B4-BE49-F238E27FC236}">
                  <a16:creationId xmlns:a16="http://schemas.microsoft.com/office/drawing/2014/main" id="{3EFB8B6C-A574-1A99-BD8E-EE49976AF712}"/>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377981" y="962325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3" name="Freeform 13"/>
          <p:cNvSpPr/>
          <p:nvPr/>
        </p:nvSpPr>
        <p:spPr>
          <a:xfrm>
            <a:off x="409731" y="2423672"/>
            <a:ext cx="6538758" cy="6785504"/>
          </a:xfrm>
          <a:custGeom>
            <a:avLst/>
            <a:gdLst/>
            <a:ahLst/>
            <a:cxnLst/>
            <a:rect l="l" t="t" r="r" b="b"/>
            <a:pathLst>
              <a:path w="6538758" h="6785504">
                <a:moveTo>
                  <a:pt x="0" y="0"/>
                </a:moveTo>
                <a:lnTo>
                  <a:pt x="6538759" y="0"/>
                </a:lnTo>
                <a:lnTo>
                  <a:pt x="6538759" y="6785504"/>
                </a:lnTo>
                <a:lnTo>
                  <a:pt x="0" y="6785504"/>
                </a:lnTo>
                <a:lnTo>
                  <a:pt x="0" y="0"/>
                </a:lnTo>
                <a:close/>
              </a:path>
            </a:pathLst>
          </a:custGeom>
          <a:blipFill>
            <a:blip r:embed="rId3"/>
            <a:stretch>
              <a:fillRect/>
            </a:stretch>
          </a:blipFill>
        </p:spPr>
      </p:sp>
      <p:sp>
        <p:nvSpPr>
          <p:cNvPr id="14" name="TextBox 14"/>
          <p:cNvSpPr txBox="1"/>
          <p:nvPr/>
        </p:nvSpPr>
        <p:spPr>
          <a:xfrm>
            <a:off x="494992" y="1082845"/>
            <a:ext cx="4608974" cy="372742"/>
          </a:xfrm>
          <a:prstGeom prst="rect">
            <a:avLst/>
          </a:prstGeom>
        </p:spPr>
        <p:txBody>
          <a:bodyPr lIns="0" tIns="0" rIns="0" bIns="0" rtlCol="0" anchor="t">
            <a:spAutoFit/>
          </a:bodyPr>
          <a:lstStyle/>
          <a:p>
            <a:pPr algn="l">
              <a:lnSpc>
                <a:spcPts val="3080"/>
              </a:lnSpc>
            </a:pPr>
            <a:r>
              <a:rPr lang="en-US" sz="2200" b="1">
                <a:solidFill>
                  <a:srgbClr val="6F6F6F"/>
                </a:solidFill>
                <a:latin typeface="Montserrat" panose="00000500000000000000" pitchFamily="2" charset="0"/>
                <a:ea typeface="Montserrat Bold"/>
                <a:cs typeface="Montserrat Bold"/>
                <a:sym typeface="Montserrat Bold"/>
              </a:rPr>
              <a:t>CASES DE SUCESSO</a:t>
            </a:r>
          </a:p>
        </p:txBody>
      </p:sp>
      <p:sp>
        <p:nvSpPr>
          <p:cNvPr id="15" name="TextBox 15"/>
          <p:cNvSpPr txBox="1"/>
          <p:nvPr/>
        </p:nvSpPr>
        <p:spPr>
          <a:xfrm>
            <a:off x="494992" y="1639245"/>
            <a:ext cx="6639246" cy="231978"/>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Lista de clientes atendidos pela Evolução Compressores:</a:t>
            </a:r>
          </a:p>
        </p:txBody>
      </p:sp>
      <p:pic>
        <p:nvPicPr>
          <p:cNvPr id="8" name="Imagem 7">
            <a:extLst>
              <a:ext uri="{FF2B5EF4-FFF2-40B4-BE49-F238E27FC236}">
                <a16:creationId xmlns:a16="http://schemas.microsoft.com/office/drawing/2014/main" id="{DA3B6E9D-6188-C0DA-034A-BA0864BC0F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6108" y="-27354"/>
            <a:ext cx="7722608" cy="859247"/>
          </a:xfrm>
          <a:prstGeom prst="rect">
            <a:avLst/>
          </a:prstGeom>
        </p:spPr>
      </p:pic>
      <p:grpSp>
        <p:nvGrpSpPr>
          <p:cNvPr id="7" name="Group 8">
            <a:extLst>
              <a:ext uri="{FF2B5EF4-FFF2-40B4-BE49-F238E27FC236}">
                <a16:creationId xmlns:a16="http://schemas.microsoft.com/office/drawing/2014/main" id="{934DADE0-67C5-E964-BC20-27767BFA7AF9}"/>
              </a:ext>
            </a:extLst>
          </p:cNvPr>
          <p:cNvGrpSpPr/>
          <p:nvPr/>
        </p:nvGrpSpPr>
        <p:grpSpPr>
          <a:xfrm>
            <a:off x="-12066" y="10512700"/>
            <a:ext cx="7584132" cy="179300"/>
            <a:chOff x="0" y="0"/>
            <a:chExt cx="3047987" cy="131886"/>
          </a:xfrm>
        </p:grpSpPr>
        <p:sp>
          <p:nvSpPr>
            <p:cNvPr id="9" name="Freeform 9">
              <a:extLst>
                <a:ext uri="{FF2B5EF4-FFF2-40B4-BE49-F238E27FC236}">
                  <a16:creationId xmlns:a16="http://schemas.microsoft.com/office/drawing/2014/main" id="{FA14B06B-9E5A-ED15-EF0D-46CA2F403797}"/>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0" name="TextBox 10">
              <a:extLst>
                <a:ext uri="{FF2B5EF4-FFF2-40B4-BE49-F238E27FC236}">
                  <a16:creationId xmlns:a16="http://schemas.microsoft.com/office/drawing/2014/main" id="{1EAAA800-7186-8440-1EEE-9F012ED9E7E9}"/>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349250" y="9581558"/>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3" name="Freeform 13"/>
          <p:cNvSpPr/>
          <p:nvPr/>
        </p:nvSpPr>
        <p:spPr>
          <a:xfrm>
            <a:off x="3658958" y="9405277"/>
            <a:ext cx="601470" cy="601470"/>
          </a:xfrm>
          <a:custGeom>
            <a:avLst/>
            <a:gdLst/>
            <a:ahLst/>
            <a:cxnLst/>
            <a:rect l="l" t="t" r="r" b="b"/>
            <a:pathLst>
              <a:path w="601470" h="601470">
                <a:moveTo>
                  <a:pt x="0" y="0"/>
                </a:moveTo>
                <a:lnTo>
                  <a:pt x="601471" y="0"/>
                </a:lnTo>
                <a:lnTo>
                  <a:pt x="601471" y="601470"/>
                </a:lnTo>
                <a:lnTo>
                  <a:pt x="0" y="601470"/>
                </a:lnTo>
                <a:lnTo>
                  <a:pt x="0" y="0"/>
                </a:lnTo>
                <a:close/>
              </a:path>
            </a:pathLst>
          </a:custGeom>
          <a:blipFill>
            <a:blip r:embed="rId3"/>
            <a:stretch>
              <a:fillRect/>
            </a:stretch>
          </a:blipFill>
        </p:spPr>
      </p:sp>
      <p:sp>
        <p:nvSpPr>
          <p:cNvPr id="15" name="TextBox 15"/>
          <p:cNvSpPr txBox="1"/>
          <p:nvPr/>
        </p:nvSpPr>
        <p:spPr>
          <a:xfrm>
            <a:off x="560479" y="1133395"/>
            <a:ext cx="4608974" cy="372742"/>
          </a:xfrm>
          <a:prstGeom prst="rect">
            <a:avLst/>
          </a:prstGeom>
        </p:spPr>
        <p:txBody>
          <a:bodyPr lIns="0" tIns="0" rIns="0" bIns="0" rtlCol="0" anchor="t">
            <a:spAutoFit/>
          </a:bodyPr>
          <a:lstStyle/>
          <a:p>
            <a:pPr algn="l">
              <a:lnSpc>
                <a:spcPts val="3080"/>
              </a:lnSpc>
            </a:pPr>
            <a:r>
              <a:rPr lang="en-US" sz="2200" b="1">
                <a:solidFill>
                  <a:srgbClr val="6F6F6F"/>
                </a:solidFill>
                <a:latin typeface="Montserrat" panose="00000500000000000000" pitchFamily="2" charset="0"/>
                <a:ea typeface="Montserrat Bold"/>
                <a:cs typeface="Montserrat Bold"/>
                <a:sym typeface="Montserrat Bold"/>
              </a:rPr>
              <a:t>ITEM 01</a:t>
            </a:r>
            <a:r>
              <a:rPr lang="en-US" sz="2200" b="1">
                <a:solidFill>
                  <a:srgbClr val="6F6F6F"/>
                </a:solidFill>
                <a:latin typeface="Montserrat Bold"/>
                <a:ea typeface="Montserrat Bold"/>
                <a:cs typeface="Montserrat Bold"/>
                <a:sym typeface="Montserrat Bold"/>
              </a:rPr>
              <a:t>:</a:t>
            </a:r>
          </a:p>
        </p:txBody>
      </p:sp>
      <p:sp>
        <p:nvSpPr>
          <p:cNvPr id="16" name="TextBox 16"/>
          <p:cNvSpPr txBox="1"/>
          <p:nvPr/>
        </p:nvSpPr>
        <p:spPr>
          <a:xfrm>
            <a:off x="640070" y="1689566"/>
            <a:ext cx="6639246" cy="470103"/>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Compressor Ingersoll Rand®</a:t>
            </a:r>
          </a:p>
          <a:p>
            <a:pPr algn="just">
              <a:lnSpc>
                <a:spcPts val="1913"/>
              </a:lnSpc>
            </a:pPr>
            <a:r>
              <a:rPr lang="en-US" sz="1367">
                <a:solidFill>
                  <a:srgbClr val="000000"/>
                </a:solidFill>
                <a:latin typeface="Montserrat"/>
                <a:ea typeface="Montserrat"/>
                <a:cs typeface="Montserrat"/>
                <a:sym typeface="Montserrat"/>
              </a:rPr>
              <a:t>Modelo: </a:t>
            </a:r>
          </a:p>
        </p:txBody>
      </p:sp>
      <p:sp>
        <p:nvSpPr>
          <p:cNvPr id="17" name="TextBox 17"/>
          <p:cNvSpPr txBox="1"/>
          <p:nvPr/>
        </p:nvSpPr>
        <p:spPr>
          <a:xfrm>
            <a:off x="4309241" y="9405277"/>
            <a:ext cx="2615045" cy="708228"/>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Clique </a:t>
            </a:r>
            <a:r>
              <a:rPr lang="en-US" sz="1367" u="sng" err="1">
                <a:solidFill>
                  <a:srgbClr val="000000"/>
                </a:solidFill>
                <a:latin typeface="Montserrat"/>
                <a:ea typeface="Montserrat"/>
                <a:cs typeface="Montserrat"/>
                <a:sym typeface="Montserrat"/>
                <a:hlinkClick r:id="rId4" tooltip="https://drive.google.com/file/d/1qvswWTnSpSY-OKvazrC-aJ8r1c-cV4j2/view?usp=sharing"/>
              </a:rPr>
              <a:t>aqui</a:t>
            </a:r>
            <a:r>
              <a:rPr lang="en-US" sz="1367">
                <a:solidFill>
                  <a:srgbClr val="000000"/>
                </a:solidFill>
                <a:latin typeface="Montserrat"/>
                <a:ea typeface="Montserrat"/>
                <a:cs typeface="Montserrat"/>
                <a:sym typeface="Montserrat"/>
              </a:rPr>
              <a:t> ou aproxime a câmera do seu celular</a:t>
            </a:r>
          </a:p>
          <a:p>
            <a:pPr algn="just">
              <a:lnSpc>
                <a:spcPts val="1913"/>
              </a:lnSpc>
            </a:pPr>
            <a:endParaRPr lang="en-US" sz="1367">
              <a:solidFill>
                <a:srgbClr val="000000"/>
              </a:solidFill>
              <a:latin typeface="Montserrat"/>
              <a:ea typeface="Montserrat"/>
              <a:cs typeface="Montserrat"/>
              <a:sym typeface="Montserrat"/>
            </a:endParaRPr>
          </a:p>
        </p:txBody>
      </p:sp>
      <p:pic>
        <p:nvPicPr>
          <p:cNvPr id="9" name="Imagem 8">
            <a:extLst>
              <a:ext uri="{FF2B5EF4-FFF2-40B4-BE49-F238E27FC236}">
                <a16:creationId xmlns:a16="http://schemas.microsoft.com/office/drawing/2014/main" id="{F610662D-4CA1-DAD8-20D0-DFABE9205033}"/>
              </a:ext>
            </a:extLst>
          </p:cNvPr>
          <p:cNvPicPr>
            <a:picLocks noChangeAspect="1"/>
          </p:cNvPicPr>
          <p:nvPr/>
        </p:nvPicPr>
        <p:blipFill>
          <a:blip r:embed="rId5"/>
          <a:stretch>
            <a:fillRect/>
          </a:stretch>
        </p:blipFill>
        <p:spPr>
          <a:xfrm>
            <a:off x="-944" y="190636"/>
            <a:ext cx="7556500" cy="839611"/>
          </a:xfrm>
          <a:prstGeom prst="rect">
            <a:avLst/>
          </a:prstGeom>
        </p:spPr>
      </p:pic>
      <p:grpSp>
        <p:nvGrpSpPr>
          <p:cNvPr id="7" name="Group 8">
            <a:extLst>
              <a:ext uri="{FF2B5EF4-FFF2-40B4-BE49-F238E27FC236}">
                <a16:creationId xmlns:a16="http://schemas.microsoft.com/office/drawing/2014/main" id="{D331EDF8-086D-7B5F-D8D8-BBF14E055CFB}"/>
              </a:ext>
            </a:extLst>
          </p:cNvPr>
          <p:cNvGrpSpPr/>
          <p:nvPr/>
        </p:nvGrpSpPr>
        <p:grpSpPr>
          <a:xfrm>
            <a:off x="-12066" y="10512700"/>
            <a:ext cx="7584132" cy="179300"/>
            <a:chOff x="0" y="0"/>
            <a:chExt cx="3047987" cy="131886"/>
          </a:xfrm>
        </p:grpSpPr>
        <p:sp>
          <p:nvSpPr>
            <p:cNvPr id="8" name="Freeform 9">
              <a:extLst>
                <a:ext uri="{FF2B5EF4-FFF2-40B4-BE49-F238E27FC236}">
                  <a16:creationId xmlns:a16="http://schemas.microsoft.com/office/drawing/2014/main" id="{F03D7944-08FF-CFF1-149B-D6D075EBC8C4}"/>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0" name="TextBox 10">
              <a:extLst>
                <a:ext uri="{FF2B5EF4-FFF2-40B4-BE49-F238E27FC236}">
                  <a16:creationId xmlns:a16="http://schemas.microsoft.com/office/drawing/2014/main" id="{D8C0318D-D927-F34F-B523-E1E3D567C0F7}"/>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111389" y="9732473"/>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grpSp>
        <p:nvGrpSpPr>
          <p:cNvPr id="13" name="Group 13"/>
          <p:cNvGrpSpPr/>
          <p:nvPr/>
        </p:nvGrpSpPr>
        <p:grpSpPr>
          <a:xfrm>
            <a:off x="460377" y="2627397"/>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Freeform 16"/>
          <p:cNvSpPr/>
          <p:nvPr/>
        </p:nvSpPr>
        <p:spPr>
          <a:xfrm>
            <a:off x="460377" y="3145526"/>
            <a:ext cx="1652384" cy="1384398"/>
          </a:xfrm>
          <a:custGeom>
            <a:avLst/>
            <a:gdLst/>
            <a:ahLst/>
            <a:cxnLst/>
            <a:rect l="l" t="t" r="r" b="b"/>
            <a:pathLst>
              <a:path w="1652384" h="1384398">
                <a:moveTo>
                  <a:pt x="0" y="0"/>
                </a:moveTo>
                <a:lnTo>
                  <a:pt x="1652384" y="0"/>
                </a:lnTo>
                <a:lnTo>
                  <a:pt x="1652384" y="1384398"/>
                </a:lnTo>
                <a:lnTo>
                  <a:pt x="0" y="1384398"/>
                </a:lnTo>
                <a:lnTo>
                  <a:pt x="0" y="0"/>
                </a:lnTo>
                <a:close/>
              </a:path>
            </a:pathLst>
          </a:custGeom>
          <a:blipFill>
            <a:blip r:embed="rId3"/>
            <a:stretch>
              <a:fillRect l="-12981" t="-15493" r="-12416" b="-16167"/>
            </a:stretch>
          </a:blipFill>
        </p:spPr>
      </p:sp>
      <p:sp>
        <p:nvSpPr>
          <p:cNvPr id="17" name="Freeform 17"/>
          <p:cNvSpPr/>
          <p:nvPr/>
        </p:nvSpPr>
        <p:spPr>
          <a:xfrm>
            <a:off x="629236" y="4656025"/>
            <a:ext cx="1314667" cy="1379951"/>
          </a:xfrm>
          <a:custGeom>
            <a:avLst/>
            <a:gdLst/>
            <a:ahLst/>
            <a:cxnLst/>
            <a:rect l="l" t="t" r="r" b="b"/>
            <a:pathLst>
              <a:path w="1314667" h="1379951">
                <a:moveTo>
                  <a:pt x="0" y="0"/>
                </a:moveTo>
                <a:lnTo>
                  <a:pt x="1314666" y="0"/>
                </a:lnTo>
                <a:lnTo>
                  <a:pt x="1314666" y="1379950"/>
                </a:lnTo>
                <a:lnTo>
                  <a:pt x="0" y="1379950"/>
                </a:lnTo>
                <a:lnTo>
                  <a:pt x="0" y="0"/>
                </a:lnTo>
                <a:close/>
              </a:path>
            </a:pathLst>
          </a:custGeom>
          <a:blipFill>
            <a:blip r:embed="rId4"/>
            <a:stretch>
              <a:fillRect l="-4029" t="-5988" r="-6044" b="-5278"/>
            </a:stretch>
          </a:blipFill>
        </p:spPr>
      </p:sp>
      <p:grpSp>
        <p:nvGrpSpPr>
          <p:cNvPr id="18" name="Group 18"/>
          <p:cNvGrpSpPr/>
          <p:nvPr/>
        </p:nvGrpSpPr>
        <p:grpSpPr>
          <a:xfrm>
            <a:off x="460377" y="6368030"/>
            <a:ext cx="467840" cy="233920"/>
            <a:chOff x="0" y="0"/>
            <a:chExt cx="812800" cy="406400"/>
          </a:xfrm>
        </p:grpSpPr>
        <p:sp>
          <p:nvSpPr>
            <p:cNvPr id="19" name="Freeform 19"/>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0" name="TextBox 20"/>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21" name="Freeform 21"/>
          <p:cNvSpPr/>
          <p:nvPr/>
        </p:nvSpPr>
        <p:spPr>
          <a:xfrm>
            <a:off x="5807917" y="6636635"/>
            <a:ext cx="1455022" cy="1268164"/>
          </a:xfrm>
          <a:custGeom>
            <a:avLst/>
            <a:gdLst/>
            <a:ahLst/>
            <a:cxnLst/>
            <a:rect l="l" t="t" r="r" b="b"/>
            <a:pathLst>
              <a:path w="1455022" h="1268164">
                <a:moveTo>
                  <a:pt x="0" y="0"/>
                </a:moveTo>
                <a:lnTo>
                  <a:pt x="1455022" y="0"/>
                </a:lnTo>
                <a:lnTo>
                  <a:pt x="1455022" y="1268164"/>
                </a:lnTo>
                <a:lnTo>
                  <a:pt x="0" y="1268164"/>
                </a:lnTo>
                <a:lnTo>
                  <a:pt x="0" y="0"/>
                </a:lnTo>
                <a:close/>
              </a:path>
            </a:pathLst>
          </a:custGeom>
          <a:blipFill>
            <a:blip r:embed="rId5"/>
            <a:stretch>
              <a:fillRect l="-14326" t="-14321" r="-14789" b="-16968"/>
            </a:stretch>
          </a:blipFill>
        </p:spPr>
      </p:sp>
      <p:sp>
        <p:nvSpPr>
          <p:cNvPr id="22" name="Freeform 22"/>
          <p:cNvSpPr/>
          <p:nvPr/>
        </p:nvSpPr>
        <p:spPr>
          <a:xfrm>
            <a:off x="409731" y="7812272"/>
            <a:ext cx="1622367" cy="1270204"/>
          </a:xfrm>
          <a:custGeom>
            <a:avLst/>
            <a:gdLst/>
            <a:ahLst/>
            <a:cxnLst/>
            <a:rect l="l" t="t" r="r" b="b"/>
            <a:pathLst>
              <a:path w="1622367" h="1270204">
                <a:moveTo>
                  <a:pt x="0" y="0"/>
                </a:moveTo>
                <a:lnTo>
                  <a:pt x="1622366" y="0"/>
                </a:lnTo>
                <a:lnTo>
                  <a:pt x="1622366" y="1270205"/>
                </a:lnTo>
                <a:lnTo>
                  <a:pt x="0" y="1270205"/>
                </a:lnTo>
                <a:lnTo>
                  <a:pt x="0" y="0"/>
                </a:lnTo>
                <a:close/>
              </a:path>
            </a:pathLst>
          </a:custGeom>
          <a:blipFill>
            <a:blip r:embed="rId6"/>
            <a:stretch>
              <a:fillRect l="-17450" t="-15523" r="-15764" b="-20135"/>
            </a:stretch>
          </a:blipFill>
        </p:spPr>
      </p:sp>
      <p:sp>
        <p:nvSpPr>
          <p:cNvPr id="23" name="TextBox 23"/>
          <p:cNvSpPr txBox="1"/>
          <p:nvPr/>
        </p:nvSpPr>
        <p:spPr>
          <a:xfrm>
            <a:off x="494992" y="913175"/>
            <a:ext cx="4608974" cy="372742"/>
          </a:xfrm>
          <a:prstGeom prst="rect">
            <a:avLst/>
          </a:prstGeom>
        </p:spPr>
        <p:txBody>
          <a:bodyPr lIns="0" tIns="0" rIns="0" bIns="0" rtlCol="0" anchor="t">
            <a:spAutoFit/>
          </a:bodyPr>
          <a:lstStyle/>
          <a:p>
            <a:pPr algn="l">
              <a:lnSpc>
                <a:spcPts val="3080"/>
              </a:lnSpc>
            </a:pPr>
            <a:r>
              <a:rPr lang="en-US" sz="2200" b="1">
                <a:solidFill>
                  <a:srgbClr val="6F6F6F"/>
                </a:solidFill>
                <a:latin typeface="Montserrat" panose="00000500000000000000" pitchFamily="2" charset="0"/>
                <a:ea typeface="Montserrat Bold"/>
                <a:cs typeface="Montserrat Bold"/>
                <a:sym typeface="Montserrat Bold"/>
              </a:rPr>
              <a:t>VANTAGENS DO PRODUTO</a:t>
            </a:r>
          </a:p>
        </p:txBody>
      </p:sp>
      <p:sp>
        <p:nvSpPr>
          <p:cNvPr id="24" name="TextBox 24"/>
          <p:cNvSpPr txBox="1"/>
          <p:nvPr/>
        </p:nvSpPr>
        <p:spPr>
          <a:xfrm>
            <a:off x="460377" y="1356367"/>
            <a:ext cx="6639246" cy="1036320"/>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Os compressores de ar de parafusos rotativos lubrificados Ingersoll Rand da Série UP6 oferecem design simples e compacto, com baixo número de componentes e conexões, resultando em menores custos de manutenção, menor perda de carga e maior eficiência. </a:t>
            </a:r>
          </a:p>
          <a:p>
            <a:pPr algn="just">
              <a:lnSpc>
                <a:spcPts val="1679"/>
              </a:lnSpc>
            </a:pPr>
            <a:endParaRPr lang="en-US" sz="1200">
              <a:solidFill>
                <a:srgbClr val="000000"/>
              </a:solidFill>
              <a:latin typeface="Montserrat"/>
              <a:ea typeface="Montserrat"/>
              <a:cs typeface="Montserrat"/>
              <a:sym typeface="Montserrat"/>
            </a:endParaRPr>
          </a:p>
        </p:txBody>
      </p:sp>
      <p:sp>
        <p:nvSpPr>
          <p:cNvPr id="25" name="TextBox 25"/>
          <p:cNvSpPr txBox="1"/>
          <p:nvPr/>
        </p:nvSpPr>
        <p:spPr>
          <a:xfrm>
            <a:off x="756000" y="2599238"/>
            <a:ext cx="3578642" cy="297517"/>
          </a:xfrm>
          <a:prstGeom prst="rect">
            <a:avLst/>
          </a:prstGeom>
        </p:spPr>
        <p:txBody>
          <a:bodyPr wrap="square" lIns="0" tIns="0" rIns="0" bIns="0" rtlCol="0" anchor="t">
            <a:spAutoFit/>
          </a:bodyPr>
          <a:lstStyle/>
          <a:p>
            <a:pPr algn="ctr">
              <a:lnSpc>
                <a:spcPts val="2520"/>
              </a:lnSpc>
            </a:pPr>
            <a:r>
              <a:rPr lang="en-US" sz="1800" b="1">
                <a:solidFill>
                  <a:srgbClr val="6F6F6F"/>
                </a:solidFill>
                <a:latin typeface="Montserrat" panose="00000500000000000000" pitchFamily="2" charset="0"/>
                <a:ea typeface="Montserrat Bold"/>
                <a:cs typeface="Montserrat Bold"/>
                <a:sym typeface="Montserrat Bold"/>
              </a:rPr>
              <a:t>OPERAÇÃO SILENCIOSA</a:t>
            </a:r>
          </a:p>
        </p:txBody>
      </p:sp>
      <p:sp>
        <p:nvSpPr>
          <p:cNvPr id="26" name="TextBox 26"/>
          <p:cNvSpPr txBox="1"/>
          <p:nvPr/>
        </p:nvSpPr>
        <p:spPr>
          <a:xfrm>
            <a:off x="2262581" y="3126476"/>
            <a:ext cx="5000358" cy="1455420"/>
          </a:xfrm>
          <a:prstGeom prst="rect">
            <a:avLst/>
          </a:prstGeom>
        </p:spPr>
        <p:txBody>
          <a:bodyPr lIns="0" tIns="0" rIns="0" bIns="0" rtlCol="0" anchor="t">
            <a:spAutoFit/>
          </a:bodyPr>
          <a:lstStyle/>
          <a:p>
            <a:pPr algn="l">
              <a:lnSpc>
                <a:spcPts val="1679"/>
              </a:lnSpc>
            </a:pPr>
            <a:r>
              <a:rPr lang="en-US" sz="1200">
                <a:solidFill>
                  <a:srgbClr val="000000"/>
                </a:solidFill>
                <a:latin typeface="Montserrat"/>
                <a:ea typeface="Montserrat"/>
                <a:cs typeface="Montserrat"/>
                <a:sym typeface="Montserrat"/>
              </a:rPr>
              <a:t>Unidade compressora de alta eficiência e motor de baixa </a:t>
            </a:r>
            <a:r>
              <a:rPr lang="en-US" sz="1200" err="1">
                <a:solidFill>
                  <a:srgbClr val="000000"/>
                </a:solidFill>
                <a:latin typeface="Montserrat"/>
                <a:ea typeface="Montserrat"/>
                <a:cs typeface="Montserrat"/>
                <a:sym typeface="Montserrat"/>
              </a:rPr>
              <a:t>rotação</a:t>
            </a:r>
            <a:r>
              <a:rPr lang="en-US" sz="1200">
                <a:solidFill>
                  <a:srgbClr val="000000"/>
                </a:solidFill>
                <a:latin typeface="Montserrat"/>
                <a:ea typeface="Montserrat"/>
                <a:cs typeface="Montserrat"/>
                <a:sym typeface="Montserrat"/>
              </a:rPr>
              <a:t>, </a:t>
            </a:r>
            <a:r>
              <a:rPr lang="en-US" sz="1200" err="1">
                <a:solidFill>
                  <a:srgbClr val="000000"/>
                </a:solidFill>
                <a:latin typeface="Montserrat"/>
                <a:ea typeface="Montserrat"/>
                <a:cs typeface="Montserrat"/>
                <a:sym typeface="Montserrat"/>
              </a:rPr>
              <a:t>ventilador</a:t>
            </a:r>
            <a:r>
              <a:rPr lang="en-US" sz="1200">
                <a:solidFill>
                  <a:srgbClr val="000000"/>
                </a:solidFill>
                <a:latin typeface="Montserrat"/>
                <a:ea typeface="Montserrat"/>
                <a:cs typeface="Montserrat"/>
                <a:sym typeface="Montserrat"/>
              </a:rPr>
              <a:t> </a:t>
            </a:r>
            <a:r>
              <a:rPr lang="en-US" sz="1200" err="1">
                <a:solidFill>
                  <a:srgbClr val="000000"/>
                </a:solidFill>
                <a:latin typeface="Montserrat"/>
                <a:ea typeface="Montserrat"/>
                <a:cs typeface="Montserrat"/>
                <a:sym typeface="Montserrat"/>
              </a:rPr>
              <a:t>centrífugo</a:t>
            </a:r>
            <a:r>
              <a:rPr lang="en-US" sz="1200">
                <a:solidFill>
                  <a:srgbClr val="000000"/>
                </a:solidFill>
                <a:latin typeface="Montserrat"/>
                <a:ea typeface="Montserrat"/>
                <a:cs typeface="Montserrat"/>
                <a:sym typeface="Montserrat"/>
              </a:rPr>
              <a:t> e </a:t>
            </a:r>
            <a:r>
              <a:rPr lang="en-US" sz="1200" err="1">
                <a:solidFill>
                  <a:srgbClr val="000000"/>
                </a:solidFill>
                <a:latin typeface="Montserrat"/>
                <a:ea typeface="Montserrat"/>
                <a:cs typeface="Montserrat"/>
                <a:sym typeface="Montserrat"/>
              </a:rPr>
              <a:t>carenagem</a:t>
            </a:r>
            <a:r>
              <a:rPr lang="en-US" sz="1200">
                <a:solidFill>
                  <a:srgbClr val="000000"/>
                </a:solidFill>
                <a:latin typeface="Montserrat"/>
                <a:ea typeface="Montserrat"/>
                <a:cs typeface="Montserrat"/>
                <a:sym typeface="Montserrat"/>
              </a:rPr>
              <a:t> </a:t>
            </a:r>
            <a:r>
              <a:rPr lang="en-US" sz="1200" err="1">
                <a:solidFill>
                  <a:srgbClr val="000000"/>
                </a:solidFill>
                <a:latin typeface="Montserrat"/>
                <a:ea typeface="Montserrat"/>
                <a:cs typeface="Montserrat"/>
                <a:sym typeface="Montserrat"/>
              </a:rPr>
              <a:t>acústica</a:t>
            </a:r>
            <a:r>
              <a:rPr lang="en-US" sz="1200">
                <a:solidFill>
                  <a:srgbClr val="000000"/>
                </a:solidFill>
                <a:latin typeface="Montserrat"/>
                <a:ea typeface="Montserrat"/>
                <a:cs typeface="Montserrat"/>
                <a:sym typeface="Montserrat"/>
              </a:rPr>
              <a:t> </a:t>
            </a:r>
            <a:r>
              <a:rPr lang="en-US" sz="1200" err="1">
                <a:solidFill>
                  <a:srgbClr val="000000"/>
                </a:solidFill>
                <a:latin typeface="Montserrat"/>
                <a:ea typeface="Montserrat"/>
                <a:cs typeface="Montserrat"/>
                <a:sym typeface="Montserrat"/>
              </a:rPr>
              <a:t>garantem</a:t>
            </a:r>
            <a:r>
              <a:rPr lang="en-US" sz="1200">
                <a:solidFill>
                  <a:srgbClr val="000000"/>
                </a:solidFill>
                <a:latin typeface="Montserrat"/>
                <a:ea typeface="Montserrat"/>
                <a:cs typeface="Montserrat"/>
                <a:sym typeface="Montserrat"/>
              </a:rPr>
              <a:t> um baixo </a:t>
            </a:r>
            <a:r>
              <a:rPr lang="en-US" sz="1200" err="1">
                <a:solidFill>
                  <a:srgbClr val="000000"/>
                </a:solidFill>
                <a:latin typeface="Montserrat"/>
                <a:ea typeface="Montserrat"/>
                <a:cs typeface="Montserrat"/>
                <a:sym typeface="Montserrat"/>
              </a:rPr>
              <a:t>nível</a:t>
            </a:r>
            <a:r>
              <a:rPr lang="en-US" sz="1200">
                <a:solidFill>
                  <a:srgbClr val="000000"/>
                </a:solidFill>
                <a:latin typeface="Montserrat"/>
                <a:ea typeface="Montserrat"/>
                <a:cs typeface="Montserrat"/>
                <a:sym typeface="Montserrat"/>
              </a:rPr>
              <a:t> de </a:t>
            </a:r>
            <a:r>
              <a:rPr lang="en-US" sz="1200" err="1">
                <a:solidFill>
                  <a:srgbClr val="000000"/>
                </a:solidFill>
                <a:latin typeface="Montserrat"/>
                <a:ea typeface="Montserrat"/>
                <a:cs typeface="Montserrat"/>
                <a:sym typeface="Montserrat"/>
              </a:rPr>
              <a:t>ruído</a:t>
            </a:r>
            <a:r>
              <a:rPr lang="en-US" sz="1200">
                <a:solidFill>
                  <a:srgbClr val="000000"/>
                </a:solidFill>
                <a:latin typeface="Montserrat"/>
                <a:ea typeface="Montserrat"/>
                <a:cs typeface="Montserrat"/>
                <a:sym typeface="Montserrat"/>
              </a:rPr>
              <a:t>.</a:t>
            </a:r>
          </a:p>
          <a:p>
            <a:pPr algn="l">
              <a:lnSpc>
                <a:spcPts val="1679"/>
              </a:lnSpc>
            </a:pPr>
            <a:endParaRPr lang="en-US" sz="1200">
              <a:solidFill>
                <a:srgbClr val="000000"/>
              </a:solidFill>
              <a:latin typeface="Montserrat"/>
              <a:ea typeface="Montserrat"/>
              <a:cs typeface="Montserrat"/>
              <a:sym typeface="Montserrat"/>
            </a:endParaRPr>
          </a:p>
          <a:p>
            <a:pPr algn="l">
              <a:lnSpc>
                <a:spcPts val="1679"/>
              </a:lnSpc>
            </a:pPr>
            <a:r>
              <a:rPr lang="en-US" sz="1200" err="1">
                <a:solidFill>
                  <a:srgbClr val="000000"/>
                </a:solidFill>
                <a:latin typeface="Montserrat"/>
                <a:ea typeface="Montserrat"/>
                <a:cs typeface="Montserrat"/>
                <a:sym typeface="Montserrat"/>
              </a:rPr>
              <a:t>Carenagem</a:t>
            </a:r>
            <a:r>
              <a:rPr lang="en-US" sz="1200">
                <a:solidFill>
                  <a:srgbClr val="000000"/>
                </a:solidFill>
                <a:latin typeface="Montserrat"/>
                <a:ea typeface="Montserrat"/>
                <a:cs typeface="Montserrat"/>
                <a:sym typeface="Montserrat"/>
              </a:rPr>
              <a:t> compacta que protege o equipamento e reduz o </a:t>
            </a:r>
            <a:r>
              <a:rPr lang="en-US" sz="1200" err="1">
                <a:solidFill>
                  <a:srgbClr val="000000"/>
                </a:solidFill>
                <a:latin typeface="Montserrat"/>
                <a:ea typeface="Montserrat"/>
                <a:cs typeface="Montserrat"/>
                <a:sym typeface="Montserrat"/>
              </a:rPr>
              <a:t>nível</a:t>
            </a:r>
            <a:r>
              <a:rPr lang="en-US" sz="1200">
                <a:solidFill>
                  <a:srgbClr val="000000"/>
                </a:solidFill>
                <a:latin typeface="Montserrat"/>
                <a:ea typeface="Montserrat"/>
                <a:cs typeface="Montserrat"/>
                <a:sym typeface="Montserrat"/>
              </a:rPr>
              <a:t> de </a:t>
            </a:r>
            <a:r>
              <a:rPr lang="en-US" sz="1200" err="1">
                <a:solidFill>
                  <a:srgbClr val="000000"/>
                </a:solidFill>
                <a:latin typeface="Montserrat"/>
                <a:ea typeface="Montserrat"/>
                <a:cs typeface="Montserrat"/>
                <a:sym typeface="Montserrat"/>
              </a:rPr>
              <a:t>ruído</a:t>
            </a:r>
            <a:r>
              <a:rPr lang="en-US" sz="1200">
                <a:solidFill>
                  <a:srgbClr val="000000"/>
                </a:solidFill>
                <a:latin typeface="Montserrat"/>
                <a:ea typeface="Montserrat"/>
                <a:cs typeface="Montserrat"/>
                <a:sym typeface="Montserrat"/>
              </a:rPr>
              <a:t> </a:t>
            </a:r>
            <a:r>
              <a:rPr lang="en-US" sz="1200" err="1">
                <a:solidFill>
                  <a:srgbClr val="000000"/>
                </a:solidFill>
                <a:latin typeface="Montserrat"/>
                <a:ea typeface="Montserrat"/>
                <a:cs typeface="Montserrat"/>
                <a:sym typeface="Montserrat"/>
              </a:rPr>
              <a:t>emitido</a:t>
            </a:r>
            <a:r>
              <a:rPr lang="en-US" sz="1200">
                <a:solidFill>
                  <a:srgbClr val="000000"/>
                </a:solidFill>
                <a:latin typeface="Montserrat"/>
                <a:ea typeface="Montserrat"/>
                <a:cs typeface="Montserrat"/>
                <a:sym typeface="Montserrat"/>
              </a:rPr>
              <a:t> no </a:t>
            </a:r>
            <a:r>
              <a:rPr lang="en-US" sz="1200" err="1">
                <a:solidFill>
                  <a:srgbClr val="000000"/>
                </a:solidFill>
                <a:latin typeface="Montserrat"/>
                <a:ea typeface="Montserrat"/>
                <a:cs typeface="Montserrat"/>
                <a:sym typeface="Montserrat"/>
              </a:rPr>
              <a:t>ambiente</a:t>
            </a:r>
            <a:r>
              <a:rPr lang="en-US" sz="1200">
                <a:solidFill>
                  <a:srgbClr val="000000"/>
                </a:solidFill>
                <a:latin typeface="Montserrat"/>
                <a:ea typeface="Montserrat"/>
                <a:cs typeface="Montserrat"/>
                <a:sym typeface="Montserrat"/>
              </a:rPr>
              <a:t>.</a:t>
            </a:r>
          </a:p>
          <a:p>
            <a:pPr algn="l">
              <a:lnSpc>
                <a:spcPts val="1679"/>
              </a:lnSpc>
            </a:pPr>
            <a:endParaRPr lang="en-US" sz="1200">
              <a:solidFill>
                <a:srgbClr val="000000"/>
              </a:solidFill>
              <a:latin typeface="Montserrat"/>
              <a:ea typeface="Montserrat"/>
              <a:cs typeface="Montserrat"/>
              <a:sym typeface="Montserrat"/>
            </a:endParaRPr>
          </a:p>
        </p:txBody>
      </p:sp>
      <p:sp>
        <p:nvSpPr>
          <p:cNvPr id="27" name="TextBox 27"/>
          <p:cNvSpPr txBox="1"/>
          <p:nvPr/>
        </p:nvSpPr>
        <p:spPr>
          <a:xfrm>
            <a:off x="2262581" y="4648571"/>
            <a:ext cx="5000358" cy="1455420"/>
          </a:xfrm>
          <a:prstGeom prst="rect">
            <a:avLst/>
          </a:prstGeom>
        </p:spPr>
        <p:txBody>
          <a:bodyPr lIns="0" tIns="0" rIns="0" bIns="0" rtlCol="0" anchor="t">
            <a:spAutoFit/>
          </a:bodyPr>
          <a:lstStyle/>
          <a:p>
            <a:pPr algn="l">
              <a:lnSpc>
                <a:spcPts val="1679"/>
              </a:lnSpc>
            </a:pPr>
            <a:r>
              <a:rPr lang="en-US" sz="1200">
                <a:solidFill>
                  <a:srgbClr val="000000"/>
                </a:solidFill>
                <a:latin typeface="Montserrat"/>
                <a:ea typeface="Montserrat"/>
                <a:cs typeface="Montserrat"/>
                <a:sym typeface="Montserrat"/>
              </a:rPr>
              <a:t>A unidade compressora e o tanque separador são acoplados diretamente, além disso, o elemento separador, o filtro de óleo, a válvula termostática e a válvula de pressão mínima são combinados em um único bloco manifold: menor número de componentes e conexões, resultando em menores custos de manutenção e perda de carga;</a:t>
            </a:r>
          </a:p>
          <a:p>
            <a:pPr algn="l">
              <a:lnSpc>
                <a:spcPts val="1679"/>
              </a:lnSpc>
            </a:pPr>
            <a:endParaRPr lang="en-US" sz="1200">
              <a:solidFill>
                <a:srgbClr val="000000"/>
              </a:solidFill>
              <a:latin typeface="Montserrat"/>
              <a:ea typeface="Montserrat"/>
              <a:cs typeface="Montserrat"/>
              <a:sym typeface="Montserrat"/>
            </a:endParaRPr>
          </a:p>
        </p:txBody>
      </p:sp>
      <p:sp>
        <p:nvSpPr>
          <p:cNvPr id="28" name="TextBox 28"/>
          <p:cNvSpPr txBox="1"/>
          <p:nvPr/>
        </p:nvSpPr>
        <p:spPr>
          <a:xfrm>
            <a:off x="910133" y="6350301"/>
            <a:ext cx="3758057" cy="297517"/>
          </a:xfrm>
          <a:prstGeom prst="rect">
            <a:avLst/>
          </a:prstGeom>
        </p:spPr>
        <p:txBody>
          <a:bodyPr wrap="square" lIns="0" tIns="0" rIns="0" bIns="0" rtlCol="0" anchor="t">
            <a:spAutoFit/>
          </a:bodyPr>
          <a:lstStyle/>
          <a:p>
            <a:pPr algn="ctr">
              <a:lnSpc>
                <a:spcPts val="2520"/>
              </a:lnSpc>
            </a:pPr>
            <a:r>
              <a:rPr lang="en-US" sz="1800" b="1">
                <a:solidFill>
                  <a:srgbClr val="6F6F6F"/>
                </a:solidFill>
                <a:latin typeface="Montserrat" panose="00000500000000000000" pitchFamily="2" charset="0"/>
                <a:ea typeface="Montserrat Bold"/>
                <a:cs typeface="Montserrat Bold"/>
                <a:sym typeface="Montserrat Bold"/>
              </a:rPr>
              <a:t>OPERAÇÃO DE CONTROLE</a:t>
            </a:r>
          </a:p>
        </p:txBody>
      </p:sp>
      <p:sp>
        <p:nvSpPr>
          <p:cNvPr id="29" name="TextBox 29"/>
          <p:cNvSpPr txBox="1"/>
          <p:nvPr/>
        </p:nvSpPr>
        <p:spPr>
          <a:xfrm>
            <a:off x="756000" y="6950960"/>
            <a:ext cx="4934590" cy="617220"/>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Controle de carga confiável e eficiente com facilidade de parada e reinicialização automáticas para a máxima flexibilidade.</a:t>
            </a:r>
          </a:p>
          <a:p>
            <a:pPr algn="just">
              <a:lnSpc>
                <a:spcPts val="1679"/>
              </a:lnSpc>
            </a:pPr>
            <a:endParaRPr lang="en-US" sz="1200">
              <a:solidFill>
                <a:srgbClr val="000000"/>
              </a:solidFill>
              <a:latin typeface="Montserrat"/>
              <a:ea typeface="Montserrat"/>
              <a:cs typeface="Montserrat"/>
              <a:sym typeface="Montserrat"/>
            </a:endParaRPr>
          </a:p>
        </p:txBody>
      </p:sp>
      <p:sp>
        <p:nvSpPr>
          <p:cNvPr id="30" name="TextBox 30"/>
          <p:cNvSpPr txBox="1"/>
          <p:nvPr/>
        </p:nvSpPr>
        <p:spPr>
          <a:xfrm>
            <a:off x="1923039" y="7924368"/>
            <a:ext cx="2555429" cy="201530"/>
          </a:xfrm>
          <a:prstGeom prst="rect">
            <a:avLst/>
          </a:prstGeom>
        </p:spPr>
        <p:txBody>
          <a:bodyPr wrap="square" lIns="0" tIns="0" rIns="0" bIns="0" rtlCol="0" anchor="t">
            <a:spAutoFit/>
          </a:bodyPr>
          <a:lstStyle/>
          <a:p>
            <a:pPr algn="ctr">
              <a:lnSpc>
                <a:spcPts val="1679"/>
              </a:lnSpc>
            </a:pPr>
            <a:r>
              <a:rPr lang="en-US" sz="1200" b="1">
                <a:solidFill>
                  <a:srgbClr val="6F6F6F"/>
                </a:solidFill>
                <a:latin typeface="Montserrat Bold"/>
                <a:ea typeface="Montserrat Bold"/>
                <a:cs typeface="Montserrat Bold"/>
                <a:sym typeface="Montserrat Bold"/>
              </a:rPr>
              <a:t>DIAGNÓSTICO SIMPLES</a:t>
            </a:r>
          </a:p>
        </p:txBody>
      </p:sp>
      <p:sp>
        <p:nvSpPr>
          <p:cNvPr id="31" name="TextBox 31"/>
          <p:cNvSpPr txBox="1"/>
          <p:nvPr/>
        </p:nvSpPr>
        <p:spPr>
          <a:xfrm>
            <a:off x="2245767" y="8211639"/>
            <a:ext cx="4934590" cy="826770"/>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Indicação visual do status operacional e horas de funcionamento para a facilidade da operação e tempo </a:t>
            </a:r>
          </a:p>
          <a:p>
            <a:pPr algn="just">
              <a:lnSpc>
                <a:spcPts val="1679"/>
              </a:lnSpc>
            </a:pPr>
            <a:r>
              <a:rPr lang="en-US" sz="1200">
                <a:solidFill>
                  <a:srgbClr val="000000"/>
                </a:solidFill>
                <a:latin typeface="Montserrat"/>
                <a:ea typeface="Montserrat"/>
                <a:cs typeface="Montserrat"/>
                <a:sym typeface="Montserrat"/>
              </a:rPr>
              <a:t>ocioso reduzido.</a:t>
            </a:r>
          </a:p>
          <a:p>
            <a:pPr algn="just">
              <a:lnSpc>
                <a:spcPts val="1679"/>
              </a:lnSpc>
            </a:pPr>
            <a:endParaRPr lang="en-US" sz="1200">
              <a:solidFill>
                <a:srgbClr val="000000"/>
              </a:solidFill>
              <a:latin typeface="Montserrat"/>
              <a:ea typeface="Montserrat"/>
              <a:cs typeface="Montserrat"/>
              <a:sym typeface="Montserrat"/>
            </a:endParaRPr>
          </a:p>
        </p:txBody>
      </p:sp>
      <p:sp>
        <p:nvSpPr>
          <p:cNvPr id="32" name="TextBox 32"/>
          <p:cNvSpPr txBox="1"/>
          <p:nvPr/>
        </p:nvSpPr>
        <p:spPr>
          <a:xfrm>
            <a:off x="409731" y="9172773"/>
            <a:ext cx="6957008" cy="826770"/>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Sistema de controle eletropneumático com painel de fácil operação com horímetro e lâmpadas indicadoras de alarme por avaria/alta temperatura, equipamento em operação ou em stand-by;</a:t>
            </a:r>
          </a:p>
          <a:p>
            <a:pPr algn="just">
              <a:lnSpc>
                <a:spcPts val="1679"/>
              </a:lnSpc>
            </a:pPr>
            <a:endParaRPr lang="en-US" sz="1200">
              <a:solidFill>
                <a:srgbClr val="000000"/>
              </a:solidFill>
              <a:latin typeface="Montserrat"/>
              <a:ea typeface="Montserrat"/>
              <a:cs typeface="Montserrat"/>
              <a:sym typeface="Montserrat"/>
            </a:endParaRPr>
          </a:p>
        </p:txBody>
      </p:sp>
      <p:pic>
        <p:nvPicPr>
          <p:cNvPr id="9" name="Imagem 8">
            <a:extLst>
              <a:ext uri="{FF2B5EF4-FFF2-40B4-BE49-F238E27FC236}">
                <a16:creationId xmlns:a16="http://schemas.microsoft.com/office/drawing/2014/main" id="{C3B7A948-9A79-49A7-BC82-F0378942D2AC}"/>
              </a:ext>
            </a:extLst>
          </p:cNvPr>
          <p:cNvPicPr>
            <a:picLocks noChangeAspect="1"/>
          </p:cNvPicPr>
          <p:nvPr/>
        </p:nvPicPr>
        <p:blipFill>
          <a:blip r:embed="rId7"/>
          <a:stretch>
            <a:fillRect/>
          </a:stretch>
        </p:blipFill>
        <p:spPr>
          <a:xfrm>
            <a:off x="0" y="-14666"/>
            <a:ext cx="7544434" cy="839611"/>
          </a:xfrm>
          <a:prstGeom prst="rect">
            <a:avLst/>
          </a:prstGeom>
        </p:spPr>
      </p:pic>
      <p:grpSp>
        <p:nvGrpSpPr>
          <p:cNvPr id="7" name="Group 8">
            <a:extLst>
              <a:ext uri="{FF2B5EF4-FFF2-40B4-BE49-F238E27FC236}">
                <a16:creationId xmlns:a16="http://schemas.microsoft.com/office/drawing/2014/main" id="{AD1330D9-311F-6B3D-A73E-D629033E3021}"/>
              </a:ext>
            </a:extLst>
          </p:cNvPr>
          <p:cNvGrpSpPr/>
          <p:nvPr/>
        </p:nvGrpSpPr>
        <p:grpSpPr>
          <a:xfrm>
            <a:off x="-12066" y="10512700"/>
            <a:ext cx="7584132" cy="179300"/>
            <a:chOff x="0" y="0"/>
            <a:chExt cx="3047987" cy="131886"/>
          </a:xfrm>
        </p:grpSpPr>
        <p:sp>
          <p:nvSpPr>
            <p:cNvPr id="8" name="Freeform 9">
              <a:extLst>
                <a:ext uri="{FF2B5EF4-FFF2-40B4-BE49-F238E27FC236}">
                  <a16:creationId xmlns:a16="http://schemas.microsoft.com/office/drawing/2014/main" id="{3D8DF63B-9188-DCA5-73B7-E3DD95E8261D}"/>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0" name="TextBox 10">
              <a:extLst>
                <a:ext uri="{FF2B5EF4-FFF2-40B4-BE49-F238E27FC236}">
                  <a16:creationId xmlns:a16="http://schemas.microsoft.com/office/drawing/2014/main" id="{8D15BAB1-4CC8-16CB-B60F-0AF096D0ABB9}"/>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50828" y="9727770"/>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grpSp>
        <p:nvGrpSpPr>
          <p:cNvPr id="13" name="Group 13"/>
          <p:cNvGrpSpPr/>
          <p:nvPr/>
        </p:nvGrpSpPr>
        <p:grpSpPr>
          <a:xfrm>
            <a:off x="460377" y="3819938"/>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grpSp>
        <p:nvGrpSpPr>
          <p:cNvPr id="16" name="Group 16"/>
          <p:cNvGrpSpPr/>
          <p:nvPr/>
        </p:nvGrpSpPr>
        <p:grpSpPr>
          <a:xfrm>
            <a:off x="398284" y="7528642"/>
            <a:ext cx="550580" cy="278671"/>
            <a:chOff x="-30358" y="-77746"/>
            <a:chExt cx="956548" cy="484148"/>
          </a:xfrm>
        </p:grpSpPr>
        <p:sp>
          <p:nvSpPr>
            <p:cNvPr id="17" name="Freeform 17"/>
            <p:cNvSpPr/>
            <p:nvPr/>
          </p:nvSpPr>
          <p:spPr>
            <a:xfrm>
              <a:off x="113390" y="-77746"/>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8" name="TextBox 18"/>
            <p:cNvSpPr txBox="1"/>
            <p:nvPr/>
          </p:nvSpPr>
          <p:spPr>
            <a:xfrm>
              <a:off x="-30358" y="-28574"/>
              <a:ext cx="698500" cy="434976"/>
            </a:xfrm>
            <a:prstGeom prst="rect">
              <a:avLst/>
            </a:prstGeom>
          </p:spPr>
          <p:txBody>
            <a:bodyPr lIns="50800" tIns="50800" rIns="50800" bIns="50800" rtlCol="0" anchor="ctr"/>
            <a:lstStyle/>
            <a:p>
              <a:pPr algn="ctr">
                <a:lnSpc>
                  <a:spcPts val="1963"/>
                </a:lnSpc>
              </a:pPr>
              <a:endParaRPr/>
            </a:p>
          </p:txBody>
        </p:sp>
      </p:grpSp>
      <p:grpSp>
        <p:nvGrpSpPr>
          <p:cNvPr id="19" name="Group 19"/>
          <p:cNvGrpSpPr/>
          <p:nvPr/>
        </p:nvGrpSpPr>
        <p:grpSpPr>
          <a:xfrm>
            <a:off x="460377" y="1340985"/>
            <a:ext cx="467840" cy="233920"/>
            <a:chOff x="0" y="0"/>
            <a:chExt cx="812800" cy="406400"/>
          </a:xfrm>
        </p:grpSpPr>
        <p:sp>
          <p:nvSpPr>
            <p:cNvPr id="20" name="Freeform 20"/>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1" name="TextBox 21"/>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22" name="Freeform 22"/>
          <p:cNvSpPr/>
          <p:nvPr/>
        </p:nvSpPr>
        <p:spPr>
          <a:xfrm>
            <a:off x="5333349" y="1592246"/>
            <a:ext cx="1947065" cy="1623549"/>
          </a:xfrm>
          <a:custGeom>
            <a:avLst/>
            <a:gdLst/>
            <a:ahLst/>
            <a:cxnLst/>
            <a:rect l="l" t="t" r="r" b="b"/>
            <a:pathLst>
              <a:path w="1947065" h="1623549">
                <a:moveTo>
                  <a:pt x="0" y="0"/>
                </a:moveTo>
                <a:lnTo>
                  <a:pt x="1947065" y="0"/>
                </a:lnTo>
                <a:lnTo>
                  <a:pt x="1947065" y="1623549"/>
                </a:lnTo>
                <a:lnTo>
                  <a:pt x="0" y="1623549"/>
                </a:lnTo>
                <a:lnTo>
                  <a:pt x="0" y="0"/>
                </a:lnTo>
                <a:close/>
              </a:path>
            </a:pathLst>
          </a:custGeom>
          <a:blipFill>
            <a:blip r:embed="rId3"/>
            <a:stretch>
              <a:fillRect l="-10471" t="-15431" r="-12125" b="-15863"/>
            </a:stretch>
          </a:blipFill>
        </p:spPr>
      </p:sp>
      <p:sp>
        <p:nvSpPr>
          <p:cNvPr id="23" name="Freeform 23"/>
          <p:cNvSpPr/>
          <p:nvPr/>
        </p:nvSpPr>
        <p:spPr>
          <a:xfrm>
            <a:off x="377105" y="4352543"/>
            <a:ext cx="1697807" cy="1317715"/>
          </a:xfrm>
          <a:custGeom>
            <a:avLst/>
            <a:gdLst/>
            <a:ahLst/>
            <a:cxnLst/>
            <a:rect l="l" t="t" r="r" b="b"/>
            <a:pathLst>
              <a:path w="1697807" h="1317715">
                <a:moveTo>
                  <a:pt x="0" y="0"/>
                </a:moveTo>
                <a:lnTo>
                  <a:pt x="1697807" y="0"/>
                </a:lnTo>
                <a:lnTo>
                  <a:pt x="1697807" y="1317715"/>
                </a:lnTo>
                <a:lnTo>
                  <a:pt x="0" y="1317715"/>
                </a:lnTo>
                <a:lnTo>
                  <a:pt x="0" y="0"/>
                </a:lnTo>
                <a:close/>
              </a:path>
            </a:pathLst>
          </a:custGeom>
          <a:blipFill>
            <a:blip r:embed="rId4"/>
            <a:stretch>
              <a:fillRect l="-4557" t="-13929" r="-9868" b="-15004"/>
            </a:stretch>
          </a:blipFill>
        </p:spPr>
      </p:sp>
      <p:sp>
        <p:nvSpPr>
          <p:cNvPr id="24" name="Freeform 24"/>
          <p:cNvSpPr/>
          <p:nvPr/>
        </p:nvSpPr>
        <p:spPr>
          <a:xfrm>
            <a:off x="5312485" y="5867430"/>
            <a:ext cx="1912115" cy="1281804"/>
          </a:xfrm>
          <a:custGeom>
            <a:avLst/>
            <a:gdLst/>
            <a:ahLst/>
            <a:cxnLst/>
            <a:rect l="l" t="t" r="r" b="b"/>
            <a:pathLst>
              <a:path w="1912115" h="1281804">
                <a:moveTo>
                  <a:pt x="0" y="0"/>
                </a:moveTo>
                <a:lnTo>
                  <a:pt x="1912115" y="0"/>
                </a:lnTo>
                <a:lnTo>
                  <a:pt x="1912115" y="1281804"/>
                </a:lnTo>
                <a:lnTo>
                  <a:pt x="0" y="1281804"/>
                </a:lnTo>
                <a:lnTo>
                  <a:pt x="0" y="0"/>
                </a:lnTo>
                <a:close/>
              </a:path>
            </a:pathLst>
          </a:custGeom>
          <a:blipFill>
            <a:blip r:embed="rId5"/>
            <a:stretch>
              <a:fillRect l="-10412" t="-12692" r="-13134" b="-15689"/>
            </a:stretch>
          </a:blipFill>
        </p:spPr>
      </p:sp>
      <p:sp>
        <p:nvSpPr>
          <p:cNvPr id="25" name="Freeform 25"/>
          <p:cNvSpPr/>
          <p:nvPr/>
        </p:nvSpPr>
        <p:spPr>
          <a:xfrm>
            <a:off x="514706" y="8027480"/>
            <a:ext cx="1651211" cy="1384274"/>
          </a:xfrm>
          <a:custGeom>
            <a:avLst/>
            <a:gdLst/>
            <a:ahLst/>
            <a:cxnLst/>
            <a:rect l="l" t="t" r="r" b="b"/>
            <a:pathLst>
              <a:path w="1651211" h="1384274">
                <a:moveTo>
                  <a:pt x="0" y="0"/>
                </a:moveTo>
                <a:lnTo>
                  <a:pt x="1651211" y="0"/>
                </a:lnTo>
                <a:lnTo>
                  <a:pt x="1651211" y="1384273"/>
                </a:lnTo>
                <a:lnTo>
                  <a:pt x="0" y="1384273"/>
                </a:lnTo>
                <a:lnTo>
                  <a:pt x="0" y="0"/>
                </a:lnTo>
                <a:close/>
              </a:path>
            </a:pathLst>
          </a:custGeom>
          <a:blipFill>
            <a:blip r:embed="rId6"/>
            <a:stretch>
              <a:fillRect l="-12083" t="-11245" r="-12811" b="-18603"/>
            </a:stretch>
          </a:blipFill>
        </p:spPr>
      </p:sp>
      <p:sp>
        <p:nvSpPr>
          <p:cNvPr id="26" name="TextBox 26"/>
          <p:cNvSpPr txBox="1"/>
          <p:nvPr/>
        </p:nvSpPr>
        <p:spPr>
          <a:xfrm>
            <a:off x="1034174" y="1285544"/>
            <a:ext cx="4608974" cy="306702"/>
          </a:xfrm>
          <a:prstGeom prst="rect">
            <a:avLst/>
          </a:prstGeom>
        </p:spPr>
        <p:txBody>
          <a:bodyPr lIns="0" tIns="0" rIns="0" bIns="0" rtlCol="0" anchor="t">
            <a:spAutoFit/>
          </a:bodyPr>
          <a:lstStyle/>
          <a:p>
            <a:pPr algn="l">
              <a:lnSpc>
                <a:spcPts val="2520"/>
              </a:lnSpc>
            </a:pPr>
            <a:r>
              <a:rPr lang="en-US" sz="1800" b="1">
                <a:solidFill>
                  <a:srgbClr val="6F6F6F"/>
                </a:solidFill>
                <a:latin typeface="Montserrat" panose="00000500000000000000" pitchFamily="2" charset="0"/>
                <a:ea typeface="Montserrat Bold"/>
                <a:cs typeface="Montserrat Bold"/>
                <a:sym typeface="Montserrat Bold"/>
              </a:rPr>
              <a:t>RESFRIAMENTO AVANÇADO</a:t>
            </a:r>
          </a:p>
        </p:txBody>
      </p:sp>
      <p:sp>
        <p:nvSpPr>
          <p:cNvPr id="27" name="TextBox 27"/>
          <p:cNvSpPr txBox="1"/>
          <p:nvPr/>
        </p:nvSpPr>
        <p:spPr>
          <a:xfrm>
            <a:off x="896467" y="1678718"/>
            <a:ext cx="3879760" cy="1874520"/>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Um pacote </a:t>
            </a:r>
            <a:r>
              <a:rPr lang="en-US" sz="1200" err="1">
                <a:solidFill>
                  <a:srgbClr val="000000"/>
                </a:solidFill>
                <a:latin typeface="Montserrat"/>
                <a:ea typeface="Montserrat"/>
                <a:cs typeface="Montserrat"/>
                <a:sym typeface="Montserrat"/>
              </a:rPr>
              <a:t>pré-filtragem</a:t>
            </a:r>
            <a:r>
              <a:rPr lang="en-US" sz="1200">
                <a:solidFill>
                  <a:srgbClr val="000000"/>
                </a:solidFill>
                <a:latin typeface="Montserrat"/>
                <a:ea typeface="Montserrat"/>
                <a:cs typeface="Montserrat"/>
                <a:sym typeface="Montserrat"/>
              </a:rPr>
              <a:t>, eficiente </a:t>
            </a:r>
            <a:r>
              <a:rPr lang="en-US" sz="1200" err="1">
                <a:solidFill>
                  <a:srgbClr val="000000"/>
                </a:solidFill>
                <a:latin typeface="Montserrat"/>
                <a:ea typeface="Montserrat"/>
                <a:cs typeface="Montserrat"/>
                <a:sym typeface="Montserrat"/>
              </a:rPr>
              <a:t>combinação</a:t>
            </a:r>
            <a:r>
              <a:rPr lang="en-US" sz="1200">
                <a:solidFill>
                  <a:srgbClr val="000000"/>
                </a:solidFill>
                <a:latin typeface="Montserrat"/>
                <a:ea typeface="Montserrat"/>
                <a:cs typeface="Montserrat"/>
                <a:sym typeface="Montserrat"/>
              </a:rPr>
              <a:t> do </a:t>
            </a:r>
            <a:r>
              <a:rPr lang="en-US" sz="1200" err="1">
                <a:solidFill>
                  <a:srgbClr val="000000"/>
                </a:solidFill>
                <a:latin typeface="Montserrat"/>
                <a:ea typeface="Montserrat"/>
                <a:cs typeface="Montserrat"/>
                <a:sym typeface="Montserrat"/>
              </a:rPr>
              <a:t>trocador</a:t>
            </a:r>
            <a:r>
              <a:rPr lang="en-US" sz="1200">
                <a:solidFill>
                  <a:srgbClr val="000000"/>
                </a:solidFill>
                <a:latin typeface="Montserrat"/>
                <a:ea typeface="Montserrat"/>
                <a:cs typeface="Montserrat"/>
                <a:sym typeface="Montserrat"/>
              </a:rPr>
              <a:t> de calor de </a:t>
            </a:r>
            <a:r>
              <a:rPr lang="en-US" sz="1200" err="1">
                <a:solidFill>
                  <a:srgbClr val="000000"/>
                </a:solidFill>
                <a:latin typeface="Montserrat"/>
                <a:ea typeface="Montserrat"/>
                <a:cs typeface="Montserrat"/>
                <a:sym typeface="Montserrat"/>
              </a:rPr>
              <a:t>admissão</a:t>
            </a:r>
            <a:r>
              <a:rPr lang="en-US" sz="1200">
                <a:solidFill>
                  <a:srgbClr val="000000"/>
                </a:solidFill>
                <a:latin typeface="Montserrat"/>
                <a:ea typeface="Montserrat"/>
                <a:cs typeface="Montserrat"/>
                <a:sym typeface="Montserrat"/>
              </a:rPr>
              <a:t> com </a:t>
            </a:r>
            <a:r>
              <a:rPr lang="en-US" sz="1200" err="1">
                <a:solidFill>
                  <a:srgbClr val="000000"/>
                </a:solidFill>
                <a:latin typeface="Montserrat"/>
                <a:ea typeface="Montserrat"/>
                <a:cs typeface="Montserrat"/>
                <a:sym typeface="Montserrat"/>
              </a:rPr>
              <a:t>acesso</a:t>
            </a:r>
            <a:r>
              <a:rPr lang="en-US" sz="1200">
                <a:solidFill>
                  <a:srgbClr val="000000"/>
                </a:solidFill>
                <a:latin typeface="Montserrat"/>
                <a:ea typeface="Montserrat"/>
                <a:cs typeface="Montserrat"/>
                <a:sym typeface="Montserrat"/>
              </a:rPr>
              <a:t> a ambos </a:t>
            </a:r>
            <a:r>
              <a:rPr lang="en-US" sz="1200" err="1">
                <a:solidFill>
                  <a:srgbClr val="000000"/>
                </a:solidFill>
                <a:latin typeface="Montserrat"/>
                <a:ea typeface="Montserrat"/>
                <a:cs typeface="Montserrat"/>
                <a:sym typeface="Montserrat"/>
              </a:rPr>
              <a:t>os</a:t>
            </a:r>
            <a:r>
              <a:rPr lang="en-US" sz="1200">
                <a:solidFill>
                  <a:srgbClr val="000000"/>
                </a:solidFill>
                <a:latin typeface="Montserrat"/>
                <a:ea typeface="Montserrat"/>
                <a:cs typeface="Montserrat"/>
                <a:sym typeface="Montserrat"/>
              </a:rPr>
              <a:t> </a:t>
            </a:r>
            <a:r>
              <a:rPr lang="en-US" sz="1200" err="1">
                <a:solidFill>
                  <a:srgbClr val="000000"/>
                </a:solidFill>
                <a:latin typeface="Montserrat"/>
                <a:ea typeface="Montserrat"/>
                <a:cs typeface="Montserrat"/>
                <a:sym typeface="Montserrat"/>
              </a:rPr>
              <a:t>lados</a:t>
            </a:r>
            <a:r>
              <a:rPr lang="en-US" sz="1200">
                <a:solidFill>
                  <a:srgbClr val="000000"/>
                </a:solidFill>
                <a:latin typeface="Montserrat"/>
                <a:ea typeface="Montserrat"/>
                <a:cs typeface="Montserrat"/>
                <a:sym typeface="Montserrat"/>
              </a:rPr>
              <a:t> para limpeza fácil e </a:t>
            </a:r>
            <a:r>
              <a:rPr lang="en-US" sz="1200" err="1">
                <a:solidFill>
                  <a:srgbClr val="000000"/>
                </a:solidFill>
                <a:latin typeface="Montserrat"/>
                <a:ea typeface="Montserrat"/>
                <a:cs typeface="Montserrat"/>
                <a:sym typeface="Montserrat"/>
              </a:rPr>
              <a:t>descarga</a:t>
            </a:r>
            <a:r>
              <a:rPr lang="en-US" sz="1200">
                <a:solidFill>
                  <a:srgbClr val="000000"/>
                </a:solidFill>
                <a:latin typeface="Montserrat"/>
                <a:ea typeface="Montserrat"/>
                <a:cs typeface="Montserrat"/>
                <a:sym typeface="Montserrat"/>
              </a:rPr>
              <a:t> </a:t>
            </a:r>
            <a:r>
              <a:rPr lang="en-US" sz="1200" err="1">
                <a:solidFill>
                  <a:srgbClr val="000000"/>
                </a:solidFill>
                <a:latin typeface="Montserrat"/>
                <a:ea typeface="Montserrat"/>
                <a:cs typeface="Montserrat"/>
                <a:sym typeface="Montserrat"/>
              </a:rPr>
              <a:t>na</a:t>
            </a:r>
            <a:r>
              <a:rPr lang="en-US" sz="1200">
                <a:solidFill>
                  <a:srgbClr val="000000"/>
                </a:solidFill>
                <a:latin typeface="Montserrat"/>
                <a:ea typeface="Montserrat"/>
                <a:cs typeface="Montserrat"/>
                <a:sym typeface="Montserrat"/>
              </a:rPr>
              <a:t> parte de </a:t>
            </a:r>
            <a:r>
              <a:rPr lang="en-US" sz="1200" err="1">
                <a:solidFill>
                  <a:srgbClr val="000000"/>
                </a:solidFill>
                <a:latin typeface="Montserrat"/>
                <a:ea typeface="Montserrat"/>
                <a:cs typeface="Montserrat"/>
                <a:sym typeface="Montserrat"/>
              </a:rPr>
              <a:t>cima</a:t>
            </a:r>
            <a:r>
              <a:rPr lang="en-US" sz="1200">
                <a:solidFill>
                  <a:srgbClr val="000000"/>
                </a:solidFill>
                <a:latin typeface="Montserrat"/>
                <a:ea typeface="Montserrat"/>
                <a:cs typeface="Montserrat"/>
                <a:sym typeface="Montserrat"/>
              </a:rPr>
              <a:t> para </a:t>
            </a:r>
            <a:r>
              <a:rPr lang="en-US" sz="1200" err="1">
                <a:solidFill>
                  <a:srgbClr val="000000"/>
                </a:solidFill>
                <a:latin typeface="Montserrat"/>
                <a:ea typeface="Montserrat"/>
                <a:cs typeface="Montserrat"/>
                <a:sym typeface="Montserrat"/>
              </a:rPr>
              <a:t>simplificar</a:t>
            </a:r>
            <a:r>
              <a:rPr lang="en-US" sz="1200">
                <a:solidFill>
                  <a:srgbClr val="000000"/>
                </a:solidFill>
                <a:latin typeface="Montserrat"/>
                <a:ea typeface="Montserrat"/>
                <a:cs typeface="Montserrat"/>
                <a:sym typeface="Montserrat"/>
              </a:rPr>
              <a:t> a </a:t>
            </a:r>
            <a:r>
              <a:rPr lang="en-US" sz="1200" err="1">
                <a:solidFill>
                  <a:srgbClr val="000000"/>
                </a:solidFill>
                <a:latin typeface="Montserrat"/>
                <a:ea typeface="Montserrat"/>
                <a:cs typeface="Montserrat"/>
                <a:sym typeface="Montserrat"/>
              </a:rPr>
              <a:t>canalização</a:t>
            </a:r>
            <a:r>
              <a:rPr lang="en-US" sz="1200">
                <a:solidFill>
                  <a:srgbClr val="000000"/>
                </a:solidFill>
                <a:latin typeface="Montserrat"/>
                <a:ea typeface="Montserrat"/>
                <a:cs typeface="Montserrat"/>
                <a:sym typeface="Montserrat"/>
              </a:rPr>
              <a:t>.</a:t>
            </a:r>
          </a:p>
          <a:p>
            <a:pPr algn="just">
              <a:lnSpc>
                <a:spcPts val="1679"/>
              </a:lnSpc>
            </a:pPr>
            <a:endParaRPr lang="en-US" sz="1200">
              <a:solidFill>
                <a:srgbClr val="000000"/>
              </a:solidFill>
              <a:latin typeface="Montserrat"/>
              <a:ea typeface="Montserrat"/>
              <a:cs typeface="Montserrat"/>
              <a:sym typeface="Montserrat"/>
            </a:endParaRPr>
          </a:p>
          <a:p>
            <a:pPr algn="just">
              <a:lnSpc>
                <a:spcPts val="1679"/>
              </a:lnSpc>
            </a:pPr>
            <a:r>
              <a:rPr lang="en-US" sz="1200" err="1">
                <a:solidFill>
                  <a:srgbClr val="000000"/>
                </a:solidFill>
                <a:latin typeface="Montserrat"/>
                <a:ea typeface="Montserrat"/>
                <a:cs typeface="Montserrat"/>
                <a:sym typeface="Montserrat"/>
              </a:rPr>
              <a:t>Fornecido</a:t>
            </a:r>
            <a:r>
              <a:rPr lang="en-US" sz="1200">
                <a:solidFill>
                  <a:srgbClr val="000000"/>
                </a:solidFill>
                <a:latin typeface="Montserrat"/>
                <a:ea typeface="Montserrat"/>
                <a:cs typeface="Montserrat"/>
                <a:sym typeface="Montserrat"/>
              </a:rPr>
              <a:t> com </a:t>
            </a:r>
            <a:r>
              <a:rPr lang="en-US" sz="1200" err="1">
                <a:solidFill>
                  <a:srgbClr val="000000"/>
                </a:solidFill>
                <a:latin typeface="Montserrat"/>
                <a:ea typeface="Montserrat"/>
                <a:cs typeface="Montserrat"/>
                <a:sym typeface="Montserrat"/>
              </a:rPr>
              <a:t>pré</a:t>
            </a:r>
            <a:r>
              <a:rPr lang="en-US" sz="1200">
                <a:solidFill>
                  <a:srgbClr val="000000"/>
                </a:solidFill>
                <a:latin typeface="Montserrat"/>
                <a:ea typeface="Montserrat"/>
                <a:cs typeface="Montserrat"/>
                <a:sym typeface="Montserrat"/>
              </a:rPr>
              <a:t>-filtro de pacote que protege </a:t>
            </a:r>
            <a:r>
              <a:rPr lang="en-US" sz="1200" err="1">
                <a:solidFill>
                  <a:srgbClr val="000000"/>
                </a:solidFill>
                <a:latin typeface="Montserrat"/>
                <a:ea typeface="Montserrat"/>
                <a:cs typeface="Montserrat"/>
                <a:sym typeface="Montserrat"/>
              </a:rPr>
              <a:t>os</a:t>
            </a:r>
            <a:r>
              <a:rPr lang="en-US" sz="1200">
                <a:solidFill>
                  <a:srgbClr val="000000"/>
                </a:solidFill>
                <a:latin typeface="Montserrat"/>
                <a:ea typeface="Montserrat"/>
                <a:cs typeface="Montserrat"/>
                <a:sym typeface="Montserrat"/>
              </a:rPr>
              <a:t> componentes internos tais como </a:t>
            </a:r>
            <a:r>
              <a:rPr lang="en-US" sz="1200" err="1">
                <a:solidFill>
                  <a:srgbClr val="000000"/>
                </a:solidFill>
                <a:latin typeface="Montserrat"/>
                <a:ea typeface="Montserrat"/>
                <a:cs typeface="Montserrat"/>
                <a:sym typeface="Montserrat"/>
              </a:rPr>
              <a:t>resfriadores</a:t>
            </a:r>
            <a:r>
              <a:rPr lang="en-US" sz="1200">
                <a:solidFill>
                  <a:srgbClr val="000000"/>
                </a:solidFill>
                <a:latin typeface="Montserrat"/>
                <a:ea typeface="Montserrat"/>
                <a:cs typeface="Montserrat"/>
                <a:sym typeface="Montserrat"/>
              </a:rPr>
              <a:t> e </a:t>
            </a:r>
            <a:r>
              <a:rPr lang="en-US" sz="1200" err="1">
                <a:solidFill>
                  <a:srgbClr val="000000"/>
                </a:solidFill>
                <a:latin typeface="Montserrat"/>
                <a:ea typeface="Montserrat"/>
                <a:cs typeface="Montserrat"/>
                <a:sym typeface="Montserrat"/>
              </a:rPr>
              <a:t>filtros</a:t>
            </a:r>
            <a:r>
              <a:rPr lang="en-US" sz="1200">
                <a:solidFill>
                  <a:srgbClr val="000000"/>
                </a:solidFill>
                <a:latin typeface="Montserrat"/>
                <a:ea typeface="Montserrat"/>
                <a:cs typeface="Montserrat"/>
                <a:sym typeface="Montserrat"/>
              </a:rPr>
              <a:t>.</a:t>
            </a:r>
          </a:p>
          <a:p>
            <a:pPr algn="just">
              <a:lnSpc>
                <a:spcPts val="1679"/>
              </a:lnSpc>
            </a:pPr>
            <a:endParaRPr lang="en-US" sz="1200">
              <a:solidFill>
                <a:srgbClr val="000000"/>
              </a:solidFill>
              <a:latin typeface="Montserrat"/>
              <a:ea typeface="Montserrat"/>
              <a:cs typeface="Montserrat"/>
              <a:sym typeface="Montserrat"/>
            </a:endParaRPr>
          </a:p>
        </p:txBody>
      </p:sp>
      <p:sp>
        <p:nvSpPr>
          <p:cNvPr id="28" name="TextBox 28"/>
          <p:cNvSpPr txBox="1"/>
          <p:nvPr/>
        </p:nvSpPr>
        <p:spPr>
          <a:xfrm>
            <a:off x="973140" y="3762762"/>
            <a:ext cx="4789736" cy="297517"/>
          </a:xfrm>
          <a:prstGeom prst="rect">
            <a:avLst/>
          </a:prstGeom>
        </p:spPr>
        <p:txBody>
          <a:bodyPr wrap="square" lIns="0" tIns="0" rIns="0" bIns="0" rtlCol="0" anchor="t">
            <a:spAutoFit/>
          </a:bodyPr>
          <a:lstStyle/>
          <a:p>
            <a:pPr algn="ctr">
              <a:lnSpc>
                <a:spcPts val="2520"/>
              </a:lnSpc>
            </a:pPr>
            <a:r>
              <a:rPr lang="en-US" sz="1800" b="1">
                <a:solidFill>
                  <a:srgbClr val="6F6F6F"/>
                </a:solidFill>
                <a:latin typeface="Montserrat" panose="00000500000000000000" pitchFamily="2" charset="0"/>
                <a:ea typeface="Montserrat Bold"/>
                <a:cs typeface="Montserrat Bold"/>
                <a:sym typeface="Montserrat Bold"/>
              </a:rPr>
              <a:t>ACIONAMENTO POR CORREIA POLY-V</a:t>
            </a:r>
          </a:p>
        </p:txBody>
      </p:sp>
      <p:sp>
        <p:nvSpPr>
          <p:cNvPr id="29" name="TextBox 29"/>
          <p:cNvSpPr txBox="1"/>
          <p:nvPr/>
        </p:nvSpPr>
        <p:spPr>
          <a:xfrm>
            <a:off x="813747" y="7480566"/>
            <a:ext cx="4278311" cy="297517"/>
          </a:xfrm>
          <a:prstGeom prst="rect">
            <a:avLst/>
          </a:prstGeom>
        </p:spPr>
        <p:txBody>
          <a:bodyPr wrap="square" lIns="0" tIns="0" rIns="0" bIns="0" rtlCol="0" anchor="t">
            <a:spAutoFit/>
          </a:bodyPr>
          <a:lstStyle/>
          <a:p>
            <a:pPr algn="ctr">
              <a:lnSpc>
                <a:spcPts val="2520"/>
              </a:lnSpc>
            </a:pPr>
            <a:r>
              <a:rPr lang="en-US" sz="1800" b="1">
                <a:solidFill>
                  <a:srgbClr val="6F6F6F"/>
                </a:solidFill>
                <a:latin typeface="Montserrat" panose="00000500000000000000" pitchFamily="2" charset="0"/>
                <a:ea typeface="Montserrat Bold"/>
                <a:cs typeface="Montserrat Bold"/>
                <a:sym typeface="Montserrat Bold"/>
              </a:rPr>
              <a:t>FACILIDADE DE MANUTENÇÃO</a:t>
            </a:r>
          </a:p>
        </p:txBody>
      </p:sp>
      <p:sp>
        <p:nvSpPr>
          <p:cNvPr id="30" name="TextBox 30"/>
          <p:cNvSpPr txBox="1"/>
          <p:nvPr/>
        </p:nvSpPr>
        <p:spPr>
          <a:xfrm>
            <a:off x="2241866" y="4378828"/>
            <a:ext cx="5118848" cy="826770"/>
          </a:xfrm>
          <a:prstGeom prst="rect">
            <a:avLst/>
          </a:prstGeom>
        </p:spPr>
        <p:txBody>
          <a:bodyPr lIns="0" tIns="0" rIns="0" bIns="0" rtlCol="0" anchor="t">
            <a:spAutoFit/>
          </a:bodyPr>
          <a:lstStyle/>
          <a:p>
            <a:pPr algn="l">
              <a:lnSpc>
                <a:spcPts val="1679"/>
              </a:lnSpc>
            </a:pPr>
            <a:r>
              <a:rPr lang="en-US" sz="1200">
                <a:solidFill>
                  <a:srgbClr val="000000"/>
                </a:solidFill>
                <a:latin typeface="Montserrat"/>
                <a:ea typeface="Montserrat"/>
                <a:cs typeface="Montserrat"/>
                <a:sym typeface="Montserrat"/>
              </a:rPr>
              <a:t>O sistema de acionamento Premium </a:t>
            </a:r>
            <a:r>
              <a:rPr lang="en-US" sz="1200" err="1">
                <a:solidFill>
                  <a:srgbClr val="000000"/>
                </a:solidFill>
                <a:latin typeface="Montserrat"/>
                <a:ea typeface="Montserrat"/>
                <a:cs typeface="Montserrat"/>
                <a:sym typeface="Montserrat"/>
              </a:rPr>
              <a:t>aplica</a:t>
            </a:r>
            <a:r>
              <a:rPr lang="en-US" sz="1200">
                <a:solidFill>
                  <a:srgbClr val="000000"/>
                </a:solidFill>
                <a:latin typeface="Montserrat"/>
                <a:ea typeface="Montserrat"/>
                <a:cs typeface="Montserrat"/>
                <a:sym typeface="Montserrat"/>
              </a:rPr>
              <a:t> tensionamento </a:t>
            </a:r>
            <a:r>
              <a:rPr lang="en-US" sz="1200" err="1">
                <a:solidFill>
                  <a:srgbClr val="000000"/>
                </a:solidFill>
                <a:latin typeface="Montserrat"/>
                <a:ea typeface="Montserrat"/>
                <a:cs typeface="Montserrat"/>
                <a:sym typeface="Montserrat"/>
              </a:rPr>
              <a:t>automático</a:t>
            </a:r>
            <a:r>
              <a:rPr lang="en-US" sz="1200">
                <a:solidFill>
                  <a:srgbClr val="000000"/>
                </a:solidFill>
                <a:latin typeface="Montserrat"/>
                <a:ea typeface="Montserrat"/>
                <a:cs typeface="Montserrat"/>
                <a:sym typeface="Montserrat"/>
              </a:rPr>
              <a:t> patenteado para </a:t>
            </a:r>
            <a:r>
              <a:rPr lang="en-US" sz="1200" err="1">
                <a:solidFill>
                  <a:srgbClr val="000000"/>
                </a:solidFill>
                <a:latin typeface="Montserrat"/>
                <a:ea typeface="Montserrat"/>
                <a:cs typeface="Montserrat"/>
                <a:sym typeface="Montserrat"/>
              </a:rPr>
              <a:t>eliminar</a:t>
            </a:r>
            <a:r>
              <a:rPr lang="en-US" sz="1200">
                <a:solidFill>
                  <a:srgbClr val="000000"/>
                </a:solidFill>
                <a:latin typeface="Montserrat"/>
                <a:ea typeface="Montserrat"/>
                <a:cs typeface="Montserrat"/>
                <a:sym typeface="Montserrat"/>
              </a:rPr>
              <a:t> o </a:t>
            </a:r>
            <a:r>
              <a:rPr lang="en-US" sz="1200" err="1">
                <a:solidFill>
                  <a:srgbClr val="000000"/>
                </a:solidFill>
                <a:latin typeface="Montserrat"/>
                <a:ea typeface="Montserrat"/>
                <a:cs typeface="Montserrat"/>
                <a:sym typeface="Montserrat"/>
              </a:rPr>
              <a:t>estiramento</a:t>
            </a:r>
            <a:r>
              <a:rPr lang="en-US" sz="1200">
                <a:solidFill>
                  <a:srgbClr val="000000"/>
                </a:solidFill>
                <a:latin typeface="Montserrat"/>
                <a:ea typeface="Montserrat"/>
                <a:cs typeface="Montserrat"/>
                <a:sym typeface="Montserrat"/>
              </a:rPr>
              <a:t> da correia e </a:t>
            </a:r>
            <a:r>
              <a:rPr lang="en-US" sz="1200" err="1">
                <a:solidFill>
                  <a:srgbClr val="000000"/>
                </a:solidFill>
                <a:latin typeface="Montserrat"/>
                <a:ea typeface="Montserrat"/>
                <a:cs typeface="Montserrat"/>
                <a:sym typeface="Montserrat"/>
              </a:rPr>
              <a:t>aumentar</a:t>
            </a:r>
            <a:r>
              <a:rPr lang="en-US" sz="1200">
                <a:solidFill>
                  <a:srgbClr val="000000"/>
                </a:solidFill>
                <a:latin typeface="Montserrat"/>
                <a:ea typeface="Montserrat"/>
                <a:cs typeface="Montserrat"/>
                <a:sym typeface="Montserrat"/>
              </a:rPr>
              <a:t> a </a:t>
            </a:r>
            <a:r>
              <a:rPr lang="en-US" sz="1200" err="1">
                <a:solidFill>
                  <a:srgbClr val="000000"/>
                </a:solidFill>
                <a:latin typeface="Montserrat"/>
                <a:ea typeface="Montserrat"/>
                <a:cs typeface="Montserrat"/>
                <a:sym typeface="Montserrat"/>
              </a:rPr>
              <a:t>saída</a:t>
            </a:r>
            <a:r>
              <a:rPr lang="en-US" sz="1200">
                <a:solidFill>
                  <a:srgbClr val="000000"/>
                </a:solidFill>
                <a:latin typeface="Montserrat"/>
                <a:ea typeface="Montserrat"/>
                <a:cs typeface="Montserrat"/>
                <a:sym typeface="Montserrat"/>
              </a:rPr>
              <a:t> de ar. </a:t>
            </a:r>
          </a:p>
          <a:p>
            <a:pPr algn="l">
              <a:lnSpc>
                <a:spcPts val="1679"/>
              </a:lnSpc>
            </a:pPr>
            <a:endParaRPr lang="en-US" sz="1200">
              <a:solidFill>
                <a:srgbClr val="000000"/>
              </a:solidFill>
              <a:latin typeface="Montserrat"/>
              <a:ea typeface="Montserrat"/>
              <a:cs typeface="Montserrat"/>
              <a:sym typeface="Montserrat"/>
            </a:endParaRPr>
          </a:p>
        </p:txBody>
      </p:sp>
      <p:sp>
        <p:nvSpPr>
          <p:cNvPr id="31" name="TextBox 31"/>
          <p:cNvSpPr txBox="1"/>
          <p:nvPr/>
        </p:nvSpPr>
        <p:spPr>
          <a:xfrm>
            <a:off x="428627" y="5894115"/>
            <a:ext cx="4663431" cy="1455420"/>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Sistema </a:t>
            </a:r>
            <a:r>
              <a:rPr lang="en-US" sz="1200" err="1">
                <a:solidFill>
                  <a:srgbClr val="000000"/>
                </a:solidFill>
                <a:latin typeface="Montserrat"/>
                <a:ea typeface="Montserrat"/>
                <a:cs typeface="Montserrat"/>
                <a:sym typeface="Montserrat"/>
              </a:rPr>
              <a:t>automático</a:t>
            </a:r>
            <a:r>
              <a:rPr lang="en-US" sz="1200">
                <a:solidFill>
                  <a:srgbClr val="000000"/>
                </a:solidFill>
                <a:latin typeface="Montserrat"/>
                <a:ea typeface="Montserrat"/>
                <a:cs typeface="Montserrat"/>
                <a:sym typeface="Montserrat"/>
              </a:rPr>
              <a:t> de tensionamento de correias com </a:t>
            </a:r>
            <a:r>
              <a:rPr lang="en-US" sz="1200" err="1">
                <a:solidFill>
                  <a:srgbClr val="000000"/>
                </a:solidFill>
                <a:latin typeface="Montserrat"/>
                <a:ea typeface="Montserrat"/>
                <a:cs typeface="Montserrat"/>
                <a:sym typeface="Montserrat"/>
              </a:rPr>
              <a:t>cilindro</a:t>
            </a:r>
            <a:r>
              <a:rPr lang="en-US" sz="1200">
                <a:solidFill>
                  <a:srgbClr val="000000"/>
                </a:solidFill>
                <a:latin typeface="Montserrat"/>
                <a:ea typeface="Montserrat"/>
                <a:cs typeface="Montserrat"/>
                <a:sym typeface="Montserrat"/>
              </a:rPr>
              <a:t> </a:t>
            </a:r>
            <a:r>
              <a:rPr lang="en-US" sz="1200" err="1">
                <a:solidFill>
                  <a:srgbClr val="000000"/>
                </a:solidFill>
                <a:latin typeface="Montserrat"/>
                <a:ea typeface="Montserrat"/>
                <a:cs typeface="Montserrat"/>
                <a:sym typeface="Montserrat"/>
              </a:rPr>
              <a:t>tensionador</a:t>
            </a:r>
            <a:r>
              <a:rPr lang="en-US" sz="1200">
                <a:solidFill>
                  <a:srgbClr val="000000"/>
                </a:solidFill>
                <a:latin typeface="Montserrat"/>
                <a:ea typeface="Montserrat"/>
                <a:cs typeface="Montserrat"/>
                <a:sym typeface="Montserrat"/>
              </a:rPr>
              <a:t> que garante sempre a </a:t>
            </a:r>
            <a:r>
              <a:rPr lang="en-US" sz="1200" err="1">
                <a:solidFill>
                  <a:srgbClr val="000000"/>
                </a:solidFill>
                <a:latin typeface="Montserrat"/>
                <a:ea typeface="Montserrat"/>
                <a:cs typeface="Montserrat"/>
                <a:sym typeface="Montserrat"/>
              </a:rPr>
              <a:t>tensão</a:t>
            </a:r>
            <a:r>
              <a:rPr lang="en-US" sz="1200">
                <a:solidFill>
                  <a:srgbClr val="000000"/>
                </a:solidFill>
                <a:latin typeface="Montserrat"/>
                <a:ea typeface="Montserrat"/>
                <a:cs typeface="Montserrat"/>
                <a:sym typeface="Montserrat"/>
              </a:rPr>
              <a:t> </a:t>
            </a:r>
            <a:r>
              <a:rPr lang="en-US" sz="1200" err="1">
                <a:solidFill>
                  <a:srgbClr val="000000"/>
                </a:solidFill>
                <a:latin typeface="Montserrat"/>
                <a:ea typeface="Montserrat"/>
                <a:cs typeface="Montserrat"/>
                <a:sym typeface="Montserrat"/>
              </a:rPr>
              <a:t>adequada</a:t>
            </a:r>
            <a:r>
              <a:rPr lang="en-US" sz="1200">
                <a:solidFill>
                  <a:srgbClr val="000000"/>
                </a:solidFill>
                <a:latin typeface="Montserrat"/>
                <a:ea typeface="Montserrat"/>
                <a:cs typeface="Montserrat"/>
                <a:sym typeface="Montserrat"/>
              </a:rPr>
              <a:t>, </a:t>
            </a:r>
            <a:r>
              <a:rPr lang="en-US" sz="1200" err="1">
                <a:solidFill>
                  <a:srgbClr val="000000"/>
                </a:solidFill>
                <a:latin typeface="Montserrat"/>
                <a:ea typeface="Montserrat"/>
                <a:cs typeface="Montserrat"/>
                <a:sym typeface="Montserrat"/>
              </a:rPr>
              <a:t>evitando</a:t>
            </a:r>
            <a:r>
              <a:rPr lang="en-US" sz="1200">
                <a:solidFill>
                  <a:srgbClr val="000000"/>
                </a:solidFill>
                <a:latin typeface="Montserrat"/>
                <a:ea typeface="Montserrat"/>
                <a:cs typeface="Montserrat"/>
                <a:sym typeface="Montserrat"/>
              </a:rPr>
              <a:t> </a:t>
            </a:r>
            <a:r>
              <a:rPr lang="en-US" sz="1200" err="1">
                <a:solidFill>
                  <a:srgbClr val="000000"/>
                </a:solidFill>
                <a:latin typeface="Montserrat"/>
                <a:ea typeface="Montserrat"/>
                <a:cs typeface="Montserrat"/>
                <a:sym typeface="Montserrat"/>
              </a:rPr>
              <a:t>sobrecarga</a:t>
            </a:r>
            <a:r>
              <a:rPr lang="en-US" sz="1200">
                <a:solidFill>
                  <a:srgbClr val="000000"/>
                </a:solidFill>
                <a:latin typeface="Montserrat"/>
                <a:ea typeface="Montserrat"/>
                <a:cs typeface="Montserrat"/>
                <a:sym typeface="Montserrat"/>
              </a:rPr>
              <a:t> </a:t>
            </a:r>
            <a:r>
              <a:rPr lang="en-US" sz="1200" err="1">
                <a:solidFill>
                  <a:srgbClr val="000000"/>
                </a:solidFill>
                <a:latin typeface="Montserrat"/>
                <a:ea typeface="Montserrat"/>
                <a:cs typeface="Montserrat"/>
                <a:sym typeface="Montserrat"/>
              </a:rPr>
              <a:t>nos</a:t>
            </a:r>
            <a:r>
              <a:rPr lang="en-US" sz="1200">
                <a:solidFill>
                  <a:srgbClr val="000000"/>
                </a:solidFill>
                <a:latin typeface="Montserrat"/>
                <a:ea typeface="Montserrat"/>
                <a:cs typeface="Montserrat"/>
                <a:sym typeface="Montserrat"/>
              </a:rPr>
              <a:t> </a:t>
            </a:r>
            <a:r>
              <a:rPr lang="en-US" sz="1200" err="1">
                <a:solidFill>
                  <a:srgbClr val="000000"/>
                </a:solidFill>
                <a:latin typeface="Montserrat"/>
                <a:ea typeface="Montserrat"/>
                <a:cs typeface="Montserrat"/>
                <a:sym typeface="Montserrat"/>
              </a:rPr>
              <a:t>mancais</a:t>
            </a:r>
            <a:r>
              <a:rPr lang="en-US" sz="1200">
                <a:solidFill>
                  <a:srgbClr val="000000"/>
                </a:solidFill>
                <a:latin typeface="Montserrat"/>
                <a:ea typeface="Montserrat"/>
                <a:cs typeface="Montserrat"/>
                <a:sym typeface="Montserrat"/>
              </a:rPr>
              <a:t> do motor e da unidade compressora, </a:t>
            </a:r>
            <a:r>
              <a:rPr lang="en-US" sz="1200" err="1">
                <a:solidFill>
                  <a:srgbClr val="000000"/>
                </a:solidFill>
                <a:latin typeface="Montserrat"/>
                <a:ea typeface="Montserrat"/>
                <a:cs typeface="Montserrat"/>
                <a:sym typeface="Montserrat"/>
              </a:rPr>
              <a:t>quedas</a:t>
            </a:r>
            <a:r>
              <a:rPr lang="en-US" sz="1200">
                <a:solidFill>
                  <a:srgbClr val="000000"/>
                </a:solidFill>
                <a:latin typeface="Montserrat"/>
                <a:ea typeface="Montserrat"/>
                <a:cs typeface="Montserrat"/>
                <a:sym typeface="Montserrat"/>
              </a:rPr>
              <a:t> </a:t>
            </a:r>
            <a:r>
              <a:rPr lang="en-US" sz="1200" err="1">
                <a:solidFill>
                  <a:srgbClr val="000000"/>
                </a:solidFill>
                <a:latin typeface="Montserrat"/>
                <a:ea typeface="Montserrat"/>
                <a:cs typeface="Montserrat"/>
                <a:sym typeface="Montserrat"/>
              </a:rPr>
              <a:t>na</a:t>
            </a:r>
            <a:r>
              <a:rPr lang="en-US" sz="1200">
                <a:solidFill>
                  <a:srgbClr val="000000"/>
                </a:solidFill>
                <a:latin typeface="Montserrat"/>
                <a:ea typeface="Montserrat"/>
                <a:cs typeface="Montserrat"/>
                <a:sym typeface="Montserrat"/>
              </a:rPr>
              <a:t> performance da </a:t>
            </a:r>
            <a:r>
              <a:rPr lang="en-US" sz="1200" err="1">
                <a:solidFill>
                  <a:srgbClr val="000000"/>
                </a:solidFill>
                <a:latin typeface="Montserrat"/>
                <a:ea typeface="Montserrat"/>
                <a:cs typeface="Montserrat"/>
                <a:sym typeface="Montserrat"/>
              </a:rPr>
              <a:t>transmissão</a:t>
            </a:r>
            <a:r>
              <a:rPr lang="en-US" sz="1200">
                <a:solidFill>
                  <a:srgbClr val="000000"/>
                </a:solidFill>
                <a:latin typeface="Montserrat"/>
                <a:ea typeface="Montserrat"/>
                <a:cs typeface="Montserrat"/>
                <a:sym typeface="Montserrat"/>
              </a:rPr>
              <a:t>, </a:t>
            </a:r>
            <a:r>
              <a:rPr lang="en-US" sz="1200" err="1">
                <a:solidFill>
                  <a:srgbClr val="000000"/>
                </a:solidFill>
                <a:latin typeface="Montserrat"/>
                <a:ea typeface="Montserrat"/>
                <a:cs typeface="Montserrat"/>
                <a:sym typeface="Montserrat"/>
              </a:rPr>
              <a:t>além</a:t>
            </a:r>
            <a:r>
              <a:rPr lang="en-US" sz="1200">
                <a:solidFill>
                  <a:srgbClr val="000000"/>
                </a:solidFill>
                <a:latin typeface="Montserrat"/>
                <a:ea typeface="Montserrat"/>
                <a:cs typeface="Montserrat"/>
                <a:sym typeface="Montserrat"/>
              </a:rPr>
              <a:t> de </a:t>
            </a:r>
            <a:r>
              <a:rPr lang="en-US" sz="1200" err="1">
                <a:solidFill>
                  <a:srgbClr val="000000"/>
                </a:solidFill>
                <a:latin typeface="Montserrat"/>
                <a:ea typeface="Montserrat"/>
                <a:cs typeface="Montserrat"/>
                <a:sym typeface="Montserrat"/>
              </a:rPr>
              <a:t>facilitar</a:t>
            </a:r>
            <a:r>
              <a:rPr lang="en-US" sz="1200">
                <a:solidFill>
                  <a:srgbClr val="000000"/>
                </a:solidFill>
                <a:latin typeface="Montserrat"/>
                <a:ea typeface="Montserrat"/>
                <a:cs typeface="Montserrat"/>
                <a:sym typeface="Montserrat"/>
              </a:rPr>
              <a:t> a </a:t>
            </a:r>
            <a:r>
              <a:rPr lang="en-US" sz="1200" err="1">
                <a:solidFill>
                  <a:srgbClr val="000000"/>
                </a:solidFill>
                <a:latin typeface="Montserrat"/>
                <a:ea typeface="Montserrat"/>
                <a:cs typeface="Montserrat"/>
                <a:sym typeface="Montserrat"/>
              </a:rPr>
              <a:t>substituição</a:t>
            </a:r>
            <a:r>
              <a:rPr lang="en-US" sz="1200">
                <a:solidFill>
                  <a:srgbClr val="000000"/>
                </a:solidFill>
                <a:latin typeface="Montserrat"/>
                <a:ea typeface="Montserrat"/>
                <a:cs typeface="Montserrat"/>
                <a:sym typeface="Montserrat"/>
              </a:rPr>
              <a:t> das correias e </a:t>
            </a:r>
            <a:r>
              <a:rPr lang="en-US" sz="1200" err="1">
                <a:solidFill>
                  <a:srgbClr val="000000"/>
                </a:solidFill>
                <a:latin typeface="Montserrat"/>
                <a:ea typeface="Montserrat"/>
                <a:cs typeface="Montserrat"/>
                <a:sym typeface="Montserrat"/>
              </a:rPr>
              <a:t>dispensar</a:t>
            </a:r>
            <a:r>
              <a:rPr lang="en-US" sz="1200">
                <a:solidFill>
                  <a:srgbClr val="000000"/>
                </a:solidFill>
                <a:latin typeface="Montserrat"/>
                <a:ea typeface="Montserrat"/>
                <a:cs typeface="Montserrat"/>
                <a:sym typeface="Montserrat"/>
              </a:rPr>
              <a:t> a </a:t>
            </a:r>
            <a:r>
              <a:rPr lang="en-US" sz="1200" err="1">
                <a:solidFill>
                  <a:srgbClr val="000000"/>
                </a:solidFill>
                <a:latin typeface="Montserrat"/>
                <a:ea typeface="Montserrat"/>
                <a:cs typeface="Montserrat"/>
                <a:sym typeface="Montserrat"/>
              </a:rPr>
              <a:t>necessidade</a:t>
            </a:r>
            <a:r>
              <a:rPr lang="en-US" sz="1200">
                <a:solidFill>
                  <a:srgbClr val="000000"/>
                </a:solidFill>
                <a:latin typeface="Montserrat"/>
                <a:ea typeface="Montserrat"/>
                <a:cs typeface="Montserrat"/>
                <a:sym typeface="Montserrat"/>
              </a:rPr>
              <a:t> de </a:t>
            </a:r>
            <a:r>
              <a:rPr lang="en-US" sz="1200" err="1">
                <a:solidFill>
                  <a:srgbClr val="000000"/>
                </a:solidFill>
                <a:latin typeface="Montserrat"/>
                <a:ea typeface="Montserrat"/>
                <a:cs typeface="Montserrat"/>
                <a:sym typeface="Montserrat"/>
              </a:rPr>
              <a:t>realinhamento</a:t>
            </a:r>
            <a:r>
              <a:rPr lang="en-US" sz="1200">
                <a:solidFill>
                  <a:srgbClr val="000000"/>
                </a:solidFill>
                <a:latin typeface="Montserrat"/>
                <a:ea typeface="Montserrat"/>
                <a:cs typeface="Montserrat"/>
                <a:sym typeface="Montserrat"/>
              </a:rPr>
              <a:t>.</a:t>
            </a:r>
          </a:p>
          <a:p>
            <a:pPr algn="just">
              <a:lnSpc>
                <a:spcPts val="1679"/>
              </a:lnSpc>
            </a:pPr>
            <a:endParaRPr lang="en-US" sz="1200">
              <a:solidFill>
                <a:srgbClr val="000000"/>
              </a:solidFill>
              <a:latin typeface="Montserrat"/>
              <a:ea typeface="Montserrat"/>
              <a:cs typeface="Montserrat"/>
              <a:sym typeface="Montserrat"/>
            </a:endParaRPr>
          </a:p>
        </p:txBody>
      </p:sp>
      <p:sp>
        <p:nvSpPr>
          <p:cNvPr id="32" name="TextBox 32"/>
          <p:cNvSpPr txBox="1"/>
          <p:nvPr/>
        </p:nvSpPr>
        <p:spPr>
          <a:xfrm>
            <a:off x="2273213" y="8061823"/>
            <a:ext cx="4663431" cy="1455420"/>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Todos </a:t>
            </a:r>
            <a:r>
              <a:rPr lang="en-US" sz="1200" err="1">
                <a:solidFill>
                  <a:srgbClr val="000000"/>
                </a:solidFill>
                <a:latin typeface="Montserrat"/>
                <a:ea typeface="Montserrat"/>
                <a:cs typeface="Montserrat"/>
                <a:sym typeface="Montserrat"/>
              </a:rPr>
              <a:t>os</a:t>
            </a:r>
            <a:r>
              <a:rPr lang="en-US" sz="1200">
                <a:solidFill>
                  <a:srgbClr val="000000"/>
                </a:solidFill>
                <a:latin typeface="Montserrat"/>
                <a:ea typeface="Montserrat"/>
                <a:cs typeface="Montserrat"/>
                <a:sym typeface="Montserrat"/>
              </a:rPr>
              <a:t> </a:t>
            </a:r>
            <a:r>
              <a:rPr lang="en-US" sz="1200" err="1">
                <a:solidFill>
                  <a:srgbClr val="000000"/>
                </a:solidFill>
                <a:latin typeface="Montserrat"/>
                <a:ea typeface="Montserrat"/>
                <a:cs typeface="Montserrat"/>
                <a:sym typeface="Montserrat"/>
              </a:rPr>
              <a:t>principais</a:t>
            </a:r>
            <a:r>
              <a:rPr lang="en-US" sz="1200">
                <a:solidFill>
                  <a:srgbClr val="000000"/>
                </a:solidFill>
                <a:latin typeface="Montserrat"/>
                <a:ea typeface="Montserrat"/>
                <a:cs typeface="Montserrat"/>
                <a:sym typeface="Montserrat"/>
              </a:rPr>
              <a:t> componentes de manutenção </a:t>
            </a:r>
            <a:r>
              <a:rPr lang="en-US" sz="1200" err="1">
                <a:solidFill>
                  <a:srgbClr val="000000"/>
                </a:solidFill>
                <a:latin typeface="Montserrat"/>
                <a:ea typeface="Montserrat"/>
                <a:cs typeface="Montserrat"/>
                <a:sym typeface="Montserrat"/>
              </a:rPr>
              <a:t>foram</a:t>
            </a:r>
            <a:r>
              <a:rPr lang="en-US" sz="1200">
                <a:solidFill>
                  <a:srgbClr val="000000"/>
                </a:solidFill>
                <a:latin typeface="Montserrat"/>
                <a:ea typeface="Montserrat"/>
                <a:cs typeface="Montserrat"/>
                <a:sym typeface="Montserrat"/>
              </a:rPr>
              <a:t> </a:t>
            </a:r>
            <a:r>
              <a:rPr lang="en-US" sz="1200" err="1">
                <a:solidFill>
                  <a:srgbClr val="000000"/>
                </a:solidFill>
                <a:latin typeface="Montserrat"/>
                <a:ea typeface="Montserrat"/>
                <a:cs typeface="Montserrat"/>
                <a:sym typeface="Montserrat"/>
              </a:rPr>
              <a:t>agrupados</a:t>
            </a:r>
            <a:r>
              <a:rPr lang="en-US" sz="1200">
                <a:solidFill>
                  <a:srgbClr val="000000"/>
                </a:solidFill>
                <a:latin typeface="Montserrat"/>
                <a:ea typeface="Montserrat"/>
                <a:cs typeface="Montserrat"/>
                <a:sym typeface="Montserrat"/>
              </a:rPr>
              <a:t> para </a:t>
            </a:r>
            <a:r>
              <a:rPr lang="en-US" sz="1200" err="1">
                <a:solidFill>
                  <a:srgbClr val="000000"/>
                </a:solidFill>
                <a:latin typeface="Montserrat"/>
                <a:ea typeface="Montserrat"/>
                <a:cs typeface="Montserrat"/>
                <a:sym typeface="Montserrat"/>
              </a:rPr>
              <a:t>oferecer</a:t>
            </a:r>
            <a:r>
              <a:rPr lang="en-US" sz="1200">
                <a:solidFill>
                  <a:srgbClr val="000000"/>
                </a:solidFill>
                <a:latin typeface="Montserrat"/>
                <a:ea typeface="Montserrat"/>
                <a:cs typeface="Montserrat"/>
                <a:sym typeface="Montserrat"/>
              </a:rPr>
              <a:t> facilidade de </a:t>
            </a:r>
            <a:r>
              <a:rPr lang="en-US" sz="1200" err="1">
                <a:solidFill>
                  <a:srgbClr val="000000"/>
                </a:solidFill>
                <a:latin typeface="Montserrat"/>
                <a:ea typeface="Montserrat"/>
                <a:cs typeface="Montserrat"/>
                <a:sym typeface="Montserrat"/>
              </a:rPr>
              <a:t>acesso</a:t>
            </a:r>
            <a:r>
              <a:rPr lang="en-US" sz="1200">
                <a:solidFill>
                  <a:srgbClr val="000000"/>
                </a:solidFill>
                <a:latin typeface="Montserrat"/>
                <a:ea typeface="Montserrat"/>
                <a:cs typeface="Montserrat"/>
                <a:sym typeface="Montserrat"/>
              </a:rPr>
              <a:t> para </a:t>
            </a:r>
            <a:r>
              <a:rPr lang="en-US" sz="1200" err="1">
                <a:solidFill>
                  <a:srgbClr val="000000"/>
                </a:solidFill>
                <a:latin typeface="Montserrat"/>
                <a:ea typeface="Montserrat"/>
                <a:cs typeface="Montserrat"/>
                <a:sym typeface="Montserrat"/>
              </a:rPr>
              <a:t>execução</a:t>
            </a:r>
            <a:r>
              <a:rPr lang="en-US" sz="1200">
                <a:solidFill>
                  <a:srgbClr val="000000"/>
                </a:solidFill>
                <a:latin typeface="Montserrat"/>
                <a:ea typeface="Montserrat"/>
                <a:cs typeface="Montserrat"/>
                <a:sym typeface="Montserrat"/>
              </a:rPr>
              <a:t> de </a:t>
            </a:r>
            <a:r>
              <a:rPr lang="en-US" sz="1200" err="1">
                <a:solidFill>
                  <a:srgbClr val="000000"/>
                </a:solidFill>
                <a:latin typeface="Montserrat"/>
                <a:ea typeface="Montserrat"/>
                <a:cs typeface="Montserrat"/>
                <a:sym typeface="Montserrat"/>
              </a:rPr>
              <a:t>serviços</a:t>
            </a:r>
            <a:r>
              <a:rPr lang="en-US" sz="1200">
                <a:solidFill>
                  <a:srgbClr val="000000"/>
                </a:solidFill>
                <a:latin typeface="Montserrat"/>
                <a:ea typeface="Montserrat"/>
                <a:cs typeface="Montserrat"/>
                <a:sym typeface="Montserrat"/>
              </a:rPr>
              <a:t> e operação.</a:t>
            </a:r>
          </a:p>
          <a:p>
            <a:pPr algn="just">
              <a:lnSpc>
                <a:spcPts val="1679"/>
              </a:lnSpc>
            </a:pPr>
            <a:endParaRPr lang="en-US" sz="1200">
              <a:solidFill>
                <a:srgbClr val="000000"/>
              </a:solidFill>
              <a:latin typeface="Montserrat"/>
              <a:ea typeface="Montserrat"/>
              <a:cs typeface="Montserrat"/>
              <a:sym typeface="Montserrat"/>
            </a:endParaRPr>
          </a:p>
          <a:p>
            <a:pPr algn="just">
              <a:lnSpc>
                <a:spcPts val="1679"/>
              </a:lnSpc>
            </a:pPr>
            <a:r>
              <a:rPr lang="en-US" sz="1200" err="1">
                <a:solidFill>
                  <a:srgbClr val="000000"/>
                </a:solidFill>
                <a:latin typeface="Montserrat"/>
                <a:ea typeface="Montserrat"/>
                <a:cs typeface="Montserrat"/>
                <a:sym typeface="Montserrat"/>
              </a:rPr>
              <a:t>Elemento</a:t>
            </a:r>
            <a:r>
              <a:rPr lang="en-US" sz="1200">
                <a:solidFill>
                  <a:srgbClr val="000000"/>
                </a:solidFill>
                <a:latin typeface="Montserrat"/>
                <a:ea typeface="Montserrat"/>
                <a:cs typeface="Montserrat"/>
                <a:sym typeface="Montserrat"/>
              </a:rPr>
              <a:t> separador externo tipo cartuxo: maior facilidade </a:t>
            </a:r>
            <a:r>
              <a:rPr lang="en-US" sz="1200" err="1">
                <a:solidFill>
                  <a:srgbClr val="000000"/>
                </a:solidFill>
                <a:latin typeface="Montserrat"/>
                <a:ea typeface="Montserrat"/>
                <a:cs typeface="Montserrat"/>
                <a:sym typeface="Montserrat"/>
              </a:rPr>
              <a:t>na</a:t>
            </a:r>
            <a:r>
              <a:rPr lang="en-US" sz="1200">
                <a:solidFill>
                  <a:srgbClr val="000000"/>
                </a:solidFill>
                <a:latin typeface="Montserrat"/>
                <a:ea typeface="Montserrat"/>
                <a:cs typeface="Montserrat"/>
                <a:sym typeface="Montserrat"/>
              </a:rPr>
              <a:t> manutenção.</a:t>
            </a:r>
          </a:p>
          <a:p>
            <a:pPr algn="just">
              <a:lnSpc>
                <a:spcPts val="1679"/>
              </a:lnSpc>
            </a:pPr>
            <a:endParaRPr lang="en-US" sz="1200">
              <a:solidFill>
                <a:srgbClr val="000000"/>
              </a:solidFill>
              <a:latin typeface="Montserrat"/>
              <a:ea typeface="Montserrat"/>
              <a:cs typeface="Montserrat"/>
              <a:sym typeface="Montserrat"/>
            </a:endParaRPr>
          </a:p>
        </p:txBody>
      </p:sp>
      <p:pic>
        <p:nvPicPr>
          <p:cNvPr id="9" name="Imagem 8">
            <a:extLst>
              <a:ext uri="{FF2B5EF4-FFF2-40B4-BE49-F238E27FC236}">
                <a16:creationId xmlns:a16="http://schemas.microsoft.com/office/drawing/2014/main" id="{D1011BF0-9224-5019-019F-1F91B3D7D805}"/>
              </a:ext>
            </a:extLst>
          </p:cNvPr>
          <p:cNvPicPr>
            <a:picLocks noChangeAspect="1"/>
          </p:cNvPicPr>
          <p:nvPr/>
        </p:nvPicPr>
        <p:blipFill>
          <a:blip r:embed="rId7"/>
          <a:stretch>
            <a:fillRect/>
          </a:stretch>
        </p:blipFill>
        <p:spPr>
          <a:xfrm>
            <a:off x="0" y="137676"/>
            <a:ext cx="7556500" cy="839611"/>
          </a:xfrm>
          <a:prstGeom prst="rect">
            <a:avLst/>
          </a:prstGeom>
        </p:spPr>
      </p:pic>
      <p:grpSp>
        <p:nvGrpSpPr>
          <p:cNvPr id="7" name="Group 8">
            <a:extLst>
              <a:ext uri="{FF2B5EF4-FFF2-40B4-BE49-F238E27FC236}">
                <a16:creationId xmlns:a16="http://schemas.microsoft.com/office/drawing/2014/main" id="{4F0338E6-7CA2-961D-7088-E1B7762EAFE6}"/>
              </a:ext>
            </a:extLst>
          </p:cNvPr>
          <p:cNvGrpSpPr/>
          <p:nvPr/>
        </p:nvGrpSpPr>
        <p:grpSpPr>
          <a:xfrm>
            <a:off x="-12066" y="10512700"/>
            <a:ext cx="7584132" cy="179300"/>
            <a:chOff x="0" y="0"/>
            <a:chExt cx="3047987" cy="131886"/>
          </a:xfrm>
        </p:grpSpPr>
        <p:sp>
          <p:nvSpPr>
            <p:cNvPr id="8" name="Freeform 9">
              <a:extLst>
                <a:ext uri="{FF2B5EF4-FFF2-40B4-BE49-F238E27FC236}">
                  <a16:creationId xmlns:a16="http://schemas.microsoft.com/office/drawing/2014/main" id="{6447EEF9-4220-3808-0DBF-468B5D03D108}"/>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0" name="TextBox 10">
              <a:extLst>
                <a:ext uri="{FF2B5EF4-FFF2-40B4-BE49-F238E27FC236}">
                  <a16:creationId xmlns:a16="http://schemas.microsoft.com/office/drawing/2014/main" id="{1B04F75B-8B6F-9A58-7C5B-8AE8627CF74D}"/>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101029" y="9757368"/>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grpSp>
        <p:nvGrpSpPr>
          <p:cNvPr id="16" name="Group 16"/>
          <p:cNvGrpSpPr/>
          <p:nvPr/>
        </p:nvGrpSpPr>
        <p:grpSpPr>
          <a:xfrm>
            <a:off x="576385" y="1483841"/>
            <a:ext cx="467840" cy="233920"/>
            <a:chOff x="0" y="0"/>
            <a:chExt cx="812800" cy="406400"/>
          </a:xfrm>
        </p:grpSpPr>
        <p:sp>
          <p:nvSpPr>
            <p:cNvPr id="17" name="Freeform 17"/>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8" name="TextBox 18"/>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9" name="Freeform 19"/>
          <p:cNvSpPr/>
          <p:nvPr/>
        </p:nvSpPr>
        <p:spPr>
          <a:xfrm>
            <a:off x="492367" y="2304559"/>
            <a:ext cx="1962697" cy="1471511"/>
          </a:xfrm>
          <a:custGeom>
            <a:avLst/>
            <a:gdLst/>
            <a:ahLst/>
            <a:cxnLst/>
            <a:rect l="l" t="t" r="r" b="b"/>
            <a:pathLst>
              <a:path w="1962697" h="1471511">
                <a:moveTo>
                  <a:pt x="0" y="0"/>
                </a:moveTo>
                <a:lnTo>
                  <a:pt x="1962697" y="0"/>
                </a:lnTo>
                <a:lnTo>
                  <a:pt x="1962697" y="1471511"/>
                </a:lnTo>
                <a:lnTo>
                  <a:pt x="0" y="1471511"/>
                </a:lnTo>
                <a:lnTo>
                  <a:pt x="0" y="0"/>
                </a:lnTo>
                <a:close/>
              </a:path>
            </a:pathLst>
          </a:custGeom>
          <a:blipFill>
            <a:blip r:embed="rId3"/>
            <a:stretch>
              <a:fillRect l="-2695" t="-5393" r="-2998" b="-4794"/>
            </a:stretch>
          </a:blipFill>
        </p:spPr>
      </p:sp>
      <p:sp>
        <p:nvSpPr>
          <p:cNvPr id="20" name="TextBox 20"/>
          <p:cNvSpPr txBox="1"/>
          <p:nvPr/>
        </p:nvSpPr>
        <p:spPr>
          <a:xfrm>
            <a:off x="492367" y="4106696"/>
            <a:ext cx="6637522" cy="2503170"/>
          </a:xfrm>
          <a:prstGeom prst="rect">
            <a:avLst/>
          </a:prstGeom>
        </p:spPr>
        <p:txBody>
          <a:bodyPr lIns="0" tIns="0" rIns="0" bIns="0" rtlCol="0" anchor="t">
            <a:spAutoFit/>
          </a:bodyPr>
          <a:lstStyle/>
          <a:p>
            <a:pPr algn="just">
              <a:lnSpc>
                <a:spcPts val="1679"/>
              </a:lnSpc>
            </a:pPr>
            <a:r>
              <a:rPr lang="en-US" sz="1200" b="1">
                <a:solidFill>
                  <a:srgbClr val="000000"/>
                </a:solidFill>
                <a:latin typeface="Montserrat Bold"/>
                <a:ea typeface="Montserrat Bold"/>
                <a:cs typeface="Montserrat Bold"/>
                <a:sym typeface="Montserrat Bold"/>
              </a:rPr>
              <a:t>Longa vida útil </a:t>
            </a:r>
            <a:r>
              <a:rPr lang="en-US" sz="1200">
                <a:solidFill>
                  <a:srgbClr val="000000"/>
                </a:solidFill>
                <a:latin typeface="Montserrat"/>
                <a:ea typeface="Montserrat"/>
                <a:cs typeface="Montserrat"/>
                <a:sym typeface="Montserrat"/>
              </a:rPr>
              <a:t>- Até 8 vezes a vida útil dos óleos de petróleo</a:t>
            </a:r>
          </a:p>
          <a:p>
            <a:pPr algn="just">
              <a:lnSpc>
                <a:spcPts val="1679"/>
              </a:lnSpc>
            </a:pPr>
            <a:endParaRPr lang="en-US" sz="1200">
              <a:solidFill>
                <a:srgbClr val="000000"/>
              </a:solidFill>
              <a:latin typeface="Montserrat"/>
              <a:ea typeface="Montserrat"/>
              <a:cs typeface="Montserrat"/>
              <a:sym typeface="Montserrat"/>
            </a:endParaRPr>
          </a:p>
          <a:p>
            <a:pPr algn="just">
              <a:lnSpc>
                <a:spcPts val="1679"/>
              </a:lnSpc>
            </a:pPr>
            <a:r>
              <a:rPr lang="en-US" sz="1200" b="1">
                <a:solidFill>
                  <a:srgbClr val="000000"/>
                </a:solidFill>
                <a:latin typeface="Montserrat Bold"/>
                <a:ea typeface="Montserrat Bold"/>
                <a:cs typeface="Montserrat Bold"/>
                <a:sym typeface="Montserrat Bold"/>
              </a:rPr>
              <a:t>Ponto de inflamação (fulgor) mais alto</a:t>
            </a:r>
            <a:r>
              <a:rPr lang="en-US" sz="1200">
                <a:solidFill>
                  <a:srgbClr val="000000"/>
                </a:solidFill>
                <a:latin typeface="Montserrat"/>
                <a:ea typeface="Montserrat"/>
                <a:cs typeface="Montserrat"/>
                <a:sym typeface="Montserrat"/>
              </a:rPr>
              <a:t> do que a maioria dos PAO, diésteres e outros produtos sintéticos</a:t>
            </a:r>
          </a:p>
          <a:p>
            <a:pPr algn="just">
              <a:lnSpc>
                <a:spcPts val="1679"/>
              </a:lnSpc>
            </a:pPr>
            <a:endParaRPr lang="en-US" sz="1200">
              <a:solidFill>
                <a:srgbClr val="000000"/>
              </a:solidFill>
              <a:latin typeface="Montserrat"/>
              <a:ea typeface="Montserrat"/>
              <a:cs typeface="Montserrat"/>
              <a:sym typeface="Montserrat"/>
            </a:endParaRPr>
          </a:p>
          <a:p>
            <a:pPr algn="just">
              <a:lnSpc>
                <a:spcPts val="1679"/>
              </a:lnSpc>
            </a:pPr>
            <a:r>
              <a:rPr lang="en-US" sz="1200" b="1">
                <a:solidFill>
                  <a:srgbClr val="000000"/>
                </a:solidFill>
                <a:latin typeface="Montserrat Bold"/>
                <a:ea typeface="Montserrat Bold"/>
                <a:cs typeface="Montserrat Bold"/>
                <a:sym typeface="Montserrat Bold"/>
              </a:rPr>
              <a:t>Arraste de óleo baixo</a:t>
            </a:r>
            <a:r>
              <a:rPr lang="en-US" sz="1200">
                <a:solidFill>
                  <a:srgbClr val="000000"/>
                </a:solidFill>
                <a:latin typeface="Montserrat"/>
                <a:ea typeface="Montserrat"/>
                <a:cs typeface="Montserrat"/>
                <a:sym typeface="Montserrat"/>
              </a:rPr>
              <a:t> – Menor custo de operação e mais qualidade ao seus sistema de ar comprimido</a:t>
            </a:r>
          </a:p>
          <a:p>
            <a:pPr algn="just">
              <a:lnSpc>
                <a:spcPts val="1679"/>
              </a:lnSpc>
            </a:pPr>
            <a:r>
              <a:rPr lang="en-US" sz="1200" b="1">
                <a:solidFill>
                  <a:srgbClr val="000000"/>
                </a:solidFill>
                <a:latin typeface="Montserrat Bold"/>
                <a:ea typeface="Montserrat Bold"/>
                <a:cs typeface="Montserrat Bold"/>
                <a:sym typeface="Montserrat Bold"/>
              </a:rPr>
              <a:t>Resfriamento eficiente</a:t>
            </a:r>
            <a:r>
              <a:rPr lang="en-US" sz="1200">
                <a:solidFill>
                  <a:srgbClr val="000000"/>
                </a:solidFill>
                <a:latin typeface="Montserrat"/>
                <a:ea typeface="Montserrat"/>
                <a:cs typeface="Montserrat"/>
                <a:sym typeface="Montserrat"/>
              </a:rPr>
              <a:t> - Temperatura operacional mais baixa em condições extremas devido à condutividade térmica 10% mais alta que a do PAO.</a:t>
            </a:r>
          </a:p>
          <a:p>
            <a:pPr algn="just">
              <a:lnSpc>
                <a:spcPts val="1679"/>
              </a:lnSpc>
            </a:pPr>
            <a:endParaRPr lang="en-US" sz="1200">
              <a:solidFill>
                <a:srgbClr val="000000"/>
              </a:solidFill>
              <a:latin typeface="Montserrat"/>
              <a:ea typeface="Montserrat"/>
              <a:cs typeface="Montserrat"/>
              <a:sym typeface="Montserrat"/>
            </a:endParaRPr>
          </a:p>
          <a:p>
            <a:pPr algn="just">
              <a:lnSpc>
                <a:spcPts val="1679"/>
              </a:lnSpc>
            </a:pPr>
            <a:r>
              <a:rPr lang="en-US" sz="1200" b="1">
                <a:solidFill>
                  <a:srgbClr val="000000"/>
                </a:solidFill>
                <a:latin typeface="Montserrat Bold"/>
                <a:ea typeface="Montserrat Bold"/>
                <a:cs typeface="Montserrat Bold"/>
                <a:sym typeface="Montserrat Bold"/>
              </a:rPr>
              <a:t>Não enverniza</a:t>
            </a:r>
            <a:r>
              <a:rPr lang="en-US" sz="1200">
                <a:solidFill>
                  <a:srgbClr val="000000"/>
                </a:solidFill>
                <a:latin typeface="Montserrat"/>
                <a:ea typeface="Montserrat"/>
                <a:cs typeface="Montserrat"/>
                <a:sym typeface="Montserrat"/>
              </a:rPr>
              <a:t> - Economia de energia, maior vida útil do sistema, maior confiabilidade</a:t>
            </a:r>
          </a:p>
          <a:p>
            <a:pPr algn="just">
              <a:lnSpc>
                <a:spcPts val="1679"/>
              </a:lnSpc>
            </a:pPr>
            <a:endParaRPr lang="en-US" sz="1200">
              <a:solidFill>
                <a:srgbClr val="000000"/>
              </a:solidFill>
              <a:latin typeface="Montserrat"/>
              <a:ea typeface="Montserrat"/>
              <a:cs typeface="Montserrat"/>
              <a:sym typeface="Montserrat"/>
            </a:endParaRPr>
          </a:p>
        </p:txBody>
      </p:sp>
      <p:sp>
        <p:nvSpPr>
          <p:cNvPr id="22" name="TextBox 22"/>
          <p:cNvSpPr txBox="1"/>
          <p:nvPr/>
        </p:nvSpPr>
        <p:spPr>
          <a:xfrm>
            <a:off x="1132166" y="1447450"/>
            <a:ext cx="4608974" cy="306702"/>
          </a:xfrm>
          <a:prstGeom prst="rect">
            <a:avLst/>
          </a:prstGeom>
        </p:spPr>
        <p:txBody>
          <a:bodyPr lIns="0" tIns="0" rIns="0" bIns="0" rtlCol="0" anchor="t">
            <a:spAutoFit/>
          </a:bodyPr>
          <a:lstStyle/>
          <a:p>
            <a:pPr algn="l">
              <a:lnSpc>
                <a:spcPts val="2520"/>
              </a:lnSpc>
            </a:pPr>
            <a:r>
              <a:rPr lang="en-US" sz="1800" b="1">
                <a:solidFill>
                  <a:srgbClr val="6F6F6F"/>
                </a:solidFill>
                <a:latin typeface="Montserrat" panose="00000500000000000000" pitchFamily="2" charset="0"/>
                <a:ea typeface="Montserrat Bold"/>
                <a:cs typeface="Montserrat Bold"/>
                <a:sym typeface="Montserrat Bold"/>
              </a:rPr>
              <a:t>LUBRIFICANTE ULTRA COOLANT ™</a:t>
            </a:r>
          </a:p>
        </p:txBody>
      </p:sp>
      <p:sp>
        <p:nvSpPr>
          <p:cNvPr id="24" name="TextBox 24"/>
          <p:cNvSpPr txBox="1"/>
          <p:nvPr/>
        </p:nvSpPr>
        <p:spPr>
          <a:xfrm>
            <a:off x="2574958" y="2492923"/>
            <a:ext cx="3309996" cy="1036320"/>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Alto desempenho,</a:t>
            </a:r>
          </a:p>
          <a:p>
            <a:pPr algn="just">
              <a:lnSpc>
                <a:spcPts val="1679"/>
              </a:lnSpc>
            </a:pPr>
            <a:r>
              <a:rPr lang="en-US" sz="1200">
                <a:solidFill>
                  <a:srgbClr val="000000"/>
                </a:solidFill>
                <a:latin typeface="Montserrat"/>
                <a:ea typeface="Montserrat"/>
                <a:cs typeface="Montserrat"/>
                <a:sym typeface="Montserrat"/>
              </a:rPr>
              <a:t>processo de compressão livre de verniz,</a:t>
            </a:r>
          </a:p>
          <a:p>
            <a:pPr algn="just">
              <a:lnSpc>
                <a:spcPts val="1679"/>
              </a:lnSpc>
            </a:pPr>
            <a:r>
              <a:rPr lang="en-US" sz="1200">
                <a:solidFill>
                  <a:srgbClr val="000000"/>
                </a:solidFill>
                <a:latin typeface="Montserrat"/>
                <a:ea typeface="Montserrat"/>
                <a:cs typeface="Montserrat"/>
                <a:sym typeface="Montserrat"/>
              </a:rPr>
              <a:t>resfriamento eficiente</a:t>
            </a:r>
          </a:p>
          <a:p>
            <a:pPr algn="just">
              <a:lnSpc>
                <a:spcPts val="1679"/>
              </a:lnSpc>
            </a:pPr>
            <a:r>
              <a:rPr lang="en-US" sz="1200">
                <a:solidFill>
                  <a:srgbClr val="000000"/>
                </a:solidFill>
                <a:latin typeface="Montserrat"/>
                <a:ea typeface="Montserrat"/>
                <a:cs typeface="Montserrat"/>
                <a:sym typeface="Montserrat"/>
              </a:rPr>
              <a:t>e confiabilidade.</a:t>
            </a:r>
          </a:p>
          <a:p>
            <a:pPr algn="just">
              <a:lnSpc>
                <a:spcPts val="1679"/>
              </a:lnSpc>
            </a:pPr>
            <a:endParaRPr lang="en-US" sz="1200">
              <a:solidFill>
                <a:srgbClr val="000000"/>
              </a:solidFill>
              <a:latin typeface="Montserrat"/>
              <a:ea typeface="Montserrat"/>
              <a:cs typeface="Montserrat"/>
              <a:sym typeface="Montserrat"/>
            </a:endParaRPr>
          </a:p>
        </p:txBody>
      </p:sp>
      <p:pic>
        <p:nvPicPr>
          <p:cNvPr id="9" name="Imagem 8">
            <a:extLst>
              <a:ext uri="{FF2B5EF4-FFF2-40B4-BE49-F238E27FC236}">
                <a16:creationId xmlns:a16="http://schemas.microsoft.com/office/drawing/2014/main" id="{74EF3017-ECB9-21C7-937C-44546DB98C2A}"/>
              </a:ext>
            </a:extLst>
          </p:cNvPr>
          <p:cNvPicPr>
            <a:picLocks noChangeAspect="1"/>
          </p:cNvPicPr>
          <p:nvPr/>
        </p:nvPicPr>
        <p:blipFill>
          <a:blip r:embed="rId4"/>
          <a:stretch>
            <a:fillRect/>
          </a:stretch>
        </p:blipFill>
        <p:spPr>
          <a:xfrm>
            <a:off x="123394" y="158352"/>
            <a:ext cx="7433106" cy="839611"/>
          </a:xfrm>
          <a:prstGeom prst="rect">
            <a:avLst/>
          </a:prstGeom>
        </p:spPr>
      </p:pic>
      <p:grpSp>
        <p:nvGrpSpPr>
          <p:cNvPr id="7" name="Group 8">
            <a:extLst>
              <a:ext uri="{FF2B5EF4-FFF2-40B4-BE49-F238E27FC236}">
                <a16:creationId xmlns:a16="http://schemas.microsoft.com/office/drawing/2014/main" id="{2A4B4F4F-60C0-6A0B-D04E-BDCA69C1C137}"/>
              </a:ext>
            </a:extLst>
          </p:cNvPr>
          <p:cNvGrpSpPr/>
          <p:nvPr/>
        </p:nvGrpSpPr>
        <p:grpSpPr>
          <a:xfrm>
            <a:off x="-12066" y="10512700"/>
            <a:ext cx="7584132" cy="179300"/>
            <a:chOff x="0" y="0"/>
            <a:chExt cx="3047987" cy="131886"/>
          </a:xfrm>
        </p:grpSpPr>
        <p:sp>
          <p:nvSpPr>
            <p:cNvPr id="8" name="Freeform 9">
              <a:extLst>
                <a:ext uri="{FF2B5EF4-FFF2-40B4-BE49-F238E27FC236}">
                  <a16:creationId xmlns:a16="http://schemas.microsoft.com/office/drawing/2014/main" id="{89AD14AA-3B7A-80C0-F5AC-3393E5251ECF}"/>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0" name="TextBox 10">
              <a:extLst>
                <a:ext uri="{FF2B5EF4-FFF2-40B4-BE49-F238E27FC236}">
                  <a16:creationId xmlns:a16="http://schemas.microsoft.com/office/drawing/2014/main" id="{4F2A981D-E98E-B889-FA9F-CC133BDCA37F}"/>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76AAE-EC63-2F51-3B0B-BD040CCE3E82}"/>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E6DE4CBC-A278-A4CA-DA26-4A0040166D38}"/>
              </a:ext>
            </a:extLst>
          </p:cNvPr>
          <p:cNvSpPr/>
          <p:nvPr/>
        </p:nvSpPr>
        <p:spPr>
          <a:xfrm>
            <a:off x="281863" y="9726832"/>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grpSp>
        <p:nvGrpSpPr>
          <p:cNvPr id="16" name="Group 16">
            <a:extLst>
              <a:ext uri="{FF2B5EF4-FFF2-40B4-BE49-F238E27FC236}">
                <a16:creationId xmlns:a16="http://schemas.microsoft.com/office/drawing/2014/main" id="{F0462390-0BA2-8FBB-AC91-5FAC04B926A0}"/>
              </a:ext>
            </a:extLst>
          </p:cNvPr>
          <p:cNvGrpSpPr/>
          <p:nvPr/>
        </p:nvGrpSpPr>
        <p:grpSpPr>
          <a:xfrm>
            <a:off x="460377" y="1507370"/>
            <a:ext cx="467840" cy="233920"/>
            <a:chOff x="0" y="0"/>
            <a:chExt cx="812800" cy="406400"/>
          </a:xfrm>
        </p:grpSpPr>
        <p:sp>
          <p:nvSpPr>
            <p:cNvPr id="17" name="Freeform 17">
              <a:extLst>
                <a:ext uri="{FF2B5EF4-FFF2-40B4-BE49-F238E27FC236}">
                  <a16:creationId xmlns:a16="http://schemas.microsoft.com/office/drawing/2014/main" id="{A5DE6226-183F-F97C-378C-CAF242E524C7}"/>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8" name="TextBox 18">
              <a:extLst>
                <a:ext uri="{FF2B5EF4-FFF2-40B4-BE49-F238E27FC236}">
                  <a16:creationId xmlns:a16="http://schemas.microsoft.com/office/drawing/2014/main" id="{55AF3BF2-00FB-C092-2C67-F96624BE3222}"/>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21" name="Freeform 21">
            <a:extLst>
              <a:ext uri="{FF2B5EF4-FFF2-40B4-BE49-F238E27FC236}">
                <a16:creationId xmlns:a16="http://schemas.microsoft.com/office/drawing/2014/main" id="{3C6BB1F7-EACE-1CF0-83C5-660C8C21D997}"/>
              </a:ext>
            </a:extLst>
          </p:cNvPr>
          <p:cNvSpPr/>
          <p:nvPr/>
        </p:nvSpPr>
        <p:spPr>
          <a:xfrm>
            <a:off x="5225190" y="6562230"/>
            <a:ext cx="2019953" cy="1518800"/>
          </a:xfrm>
          <a:custGeom>
            <a:avLst/>
            <a:gdLst/>
            <a:ahLst/>
            <a:cxnLst/>
            <a:rect l="l" t="t" r="r" b="b"/>
            <a:pathLst>
              <a:path w="2019953" h="1518800">
                <a:moveTo>
                  <a:pt x="0" y="0"/>
                </a:moveTo>
                <a:lnTo>
                  <a:pt x="2019953" y="0"/>
                </a:lnTo>
                <a:lnTo>
                  <a:pt x="2019953" y="1518800"/>
                </a:lnTo>
                <a:lnTo>
                  <a:pt x="0" y="1518800"/>
                </a:lnTo>
                <a:lnTo>
                  <a:pt x="0" y="0"/>
                </a:lnTo>
                <a:close/>
              </a:path>
            </a:pathLst>
          </a:custGeom>
          <a:blipFill>
            <a:blip r:embed="rId3"/>
            <a:stretch>
              <a:fillRect/>
            </a:stretch>
          </a:blipFill>
        </p:spPr>
      </p:sp>
      <p:sp>
        <p:nvSpPr>
          <p:cNvPr id="23" name="TextBox 23">
            <a:extLst>
              <a:ext uri="{FF2B5EF4-FFF2-40B4-BE49-F238E27FC236}">
                <a16:creationId xmlns:a16="http://schemas.microsoft.com/office/drawing/2014/main" id="{F31BB1F1-6EFC-9EF6-FFC9-3D77DA02EBF2}"/>
              </a:ext>
            </a:extLst>
          </p:cNvPr>
          <p:cNvSpPr txBox="1"/>
          <p:nvPr/>
        </p:nvSpPr>
        <p:spPr>
          <a:xfrm>
            <a:off x="965282" y="1461288"/>
            <a:ext cx="4913006" cy="297517"/>
          </a:xfrm>
          <a:prstGeom prst="rect">
            <a:avLst/>
          </a:prstGeom>
        </p:spPr>
        <p:txBody>
          <a:bodyPr wrap="square" lIns="0" tIns="0" rIns="0" bIns="0" rtlCol="0" anchor="t">
            <a:spAutoFit/>
          </a:bodyPr>
          <a:lstStyle/>
          <a:p>
            <a:pPr algn="ctr">
              <a:lnSpc>
                <a:spcPts val="2520"/>
              </a:lnSpc>
            </a:pPr>
            <a:r>
              <a:rPr lang="en-US" sz="1800" b="1">
                <a:solidFill>
                  <a:srgbClr val="6F6F6F"/>
                </a:solidFill>
                <a:latin typeface="Montserrat" panose="00000500000000000000" pitchFamily="2" charset="0"/>
                <a:ea typeface="Montserrat Bold"/>
                <a:cs typeface="Montserrat Bold"/>
                <a:sym typeface="Montserrat Bold"/>
              </a:rPr>
              <a:t>PACOTE TAS ™ - TOTAL AIR SYSTEM ™</a:t>
            </a:r>
          </a:p>
        </p:txBody>
      </p:sp>
      <p:sp>
        <p:nvSpPr>
          <p:cNvPr id="25" name="TextBox 25">
            <a:extLst>
              <a:ext uri="{FF2B5EF4-FFF2-40B4-BE49-F238E27FC236}">
                <a16:creationId xmlns:a16="http://schemas.microsoft.com/office/drawing/2014/main" id="{44626840-5400-A723-D33B-914FE604436E}"/>
              </a:ext>
            </a:extLst>
          </p:cNvPr>
          <p:cNvSpPr txBox="1"/>
          <p:nvPr/>
        </p:nvSpPr>
        <p:spPr>
          <a:xfrm>
            <a:off x="484812" y="2063080"/>
            <a:ext cx="6586876" cy="826770"/>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O pacote TAS™ (Total Air System™) da Série UP Ingersoll Rand oferece uma solução integrada que minimiza custos de instalação e espaço, através da integração de um compressor, secador, filtro coalescente e separador de condensado.</a:t>
            </a:r>
          </a:p>
          <a:p>
            <a:pPr algn="just">
              <a:lnSpc>
                <a:spcPts val="1679"/>
              </a:lnSpc>
            </a:pPr>
            <a:endParaRPr lang="en-US" sz="1200">
              <a:solidFill>
                <a:srgbClr val="000000"/>
              </a:solidFill>
              <a:latin typeface="Montserrat"/>
              <a:ea typeface="Montserrat"/>
              <a:cs typeface="Montserrat"/>
              <a:sym typeface="Montserrat"/>
            </a:endParaRPr>
          </a:p>
        </p:txBody>
      </p:sp>
      <p:sp>
        <p:nvSpPr>
          <p:cNvPr id="26" name="TextBox 26">
            <a:extLst>
              <a:ext uri="{FF2B5EF4-FFF2-40B4-BE49-F238E27FC236}">
                <a16:creationId xmlns:a16="http://schemas.microsoft.com/office/drawing/2014/main" id="{27F60667-4421-D9F0-2721-7DC9A61ECD2D}"/>
              </a:ext>
            </a:extLst>
          </p:cNvPr>
          <p:cNvSpPr txBox="1"/>
          <p:nvPr/>
        </p:nvSpPr>
        <p:spPr>
          <a:xfrm>
            <a:off x="544508" y="3211639"/>
            <a:ext cx="6527180" cy="3689664"/>
          </a:xfrm>
          <a:prstGeom prst="rect">
            <a:avLst/>
          </a:prstGeom>
        </p:spPr>
        <p:txBody>
          <a:bodyPr wrap="square"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 Filtro coalescente de alta eficiência padrão e secador de ar refrigerado integrado fornecem ar qualidade ISO 1-4-2;</a:t>
            </a:r>
          </a:p>
          <a:p>
            <a:pPr algn="just">
              <a:lnSpc>
                <a:spcPts val="1679"/>
              </a:lnSpc>
            </a:pPr>
            <a:endParaRPr lang="en-US" sz="1200">
              <a:solidFill>
                <a:srgbClr val="000000"/>
              </a:solidFill>
              <a:latin typeface="Montserrat"/>
              <a:ea typeface="Montserrat"/>
              <a:cs typeface="Montserrat"/>
              <a:sym typeface="Montserrat"/>
            </a:endParaRPr>
          </a:p>
          <a:p>
            <a:pPr algn="just">
              <a:lnSpc>
                <a:spcPts val="1679"/>
              </a:lnSpc>
            </a:pPr>
            <a:r>
              <a:rPr lang="en-US" sz="1200">
                <a:solidFill>
                  <a:srgbClr val="000000"/>
                </a:solidFill>
                <a:latin typeface="Montserrat"/>
                <a:ea typeface="Montserrat"/>
                <a:cs typeface="Montserrat"/>
                <a:sym typeface="Montserrat"/>
              </a:rPr>
              <a:t>✔ Trocador de calor patenteado 3-em-1 oferece maior confiabilidade e eficiência com uma menor queda de pressão;</a:t>
            </a:r>
          </a:p>
          <a:p>
            <a:pPr algn="just">
              <a:lnSpc>
                <a:spcPts val="1679"/>
              </a:lnSpc>
            </a:pPr>
            <a:endParaRPr lang="en-US" sz="1200">
              <a:solidFill>
                <a:srgbClr val="000000"/>
              </a:solidFill>
              <a:latin typeface="Montserrat"/>
              <a:ea typeface="Montserrat"/>
              <a:cs typeface="Montserrat"/>
              <a:sym typeface="Montserrat"/>
            </a:endParaRPr>
          </a:p>
          <a:p>
            <a:pPr algn="just">
              <a:lnSpc>
                <a:spcPts val="1679"/>
              </a:lnSpc>
            </a:pPr>
            <a:r>
              <a:rPr lang="en-US" sz="1200">
                <a:solidFill>
                  <a:srgbClr val="000000"/>
                </a:solidFill>
                <a:latin typeface="Montserrat"/>
                <a:ea typeface="Montserrat"/>
                <a:cs typeface="Montserrat"/>
                <a:sym typeface="Montserrat"/>
              </a:rPr>
              <a:t>✔ Minimiza custos de instalação e fornece monitoramento e manutenção a partir de um ponto único;</a:t>
            </a:r>
          </a:p>
          <a:p>
            <a:pPr algn="just">
              <a:lnSpc>
                <a:spcPts val="1679"/>
              </a:lnSpc>
            </a:pPr>
            <a:endParaRPr lang="en-US" sz="1200">
              <a:solidFill>
                <a:srgbClr val="000000"/>
              </a:solidFill>
              <a:latin typeface="Montserrat"/>
              <a:ea typeface="Montserrat"/>
              <a:cs typeface="Montserrat"/>
              <a:sym typeface="Montserrat"/>
            </a:endParaRPr>
          </a:p>
          <a:p>
            <a:pPr algn="just">
              <a:lnSpc>
                <a:spcPts val="1679"/>
              </a:lnSpc>
            </a:pPr>
            <a:r>
              <a:rPr lang="en-US" sz="1200">
                <a:solidFill>
                  <a:srgbClr val="000000"/>
                </a:solidFill>
                <a:latin typeface="Montserrat"/>
                <a:ea typeface="Montserrat"/>
                <a:cs typeface="Montserrat"/>
                <a:sym typeface="Montserrat"/>
              </a:rPr>
              <a:t>✔ ISO 8573-1 Classe 1.4.1;</a:t>
            </a:r>
          </a:p>
          <a:p>
            <a:pPr algn="just">
              <a:lnSpc>
                <a:spcPts val="1679"/>
              </a:lnSpc>
            </a:pPr>
            <a:endParaRPr lang="en-US" sz="1200">
              <a:solidFill>
                <a:srgbClr val="000000"/>
              </a:solidFill>
              <a:latin typeface="Montserrat"/>
              <a:ea typeface="Montserrat"/>
              <a:cs typeface="Montserrat"/>
              <a:sym typeface="Montserrat"/>
            </a:endParaRPr>
          </a:p>
          <a:p>
            <a:pPr algn="just">
              <a:lnSpc>
                <a:spcPts val="1679"/>
              </a:lnSpc>
            </a:pPr>
            <a:r>
              <a:rPr lang="en-US" sz="1200">
                <a:solidFill>
                  <a:srgbClr val="000000"/>
                </a:solidFill>
                <a:latin typeface="Montserrat"/>
                <a:ea typeface="Montserrat"/>
                <a:cs typeface="Montserrat"/>
                <a:sym typeface="Montserrat"/>
              </a:rPr>
              <a:t>✔ Ponto Orvalho 3°C;</a:t>
            </a:r>
          </a:p>
          <a:p>
            <a:pPr algn="just">
              <a:lnSpc>
                <a:spcPts val="1679"/>
              </a:lnSpc>
            </a:pPr>
            <a:endParaRPr lang="en-US" sz="1200">
              <a:solidFill>
                <a:srgbClr val="000000"/>
              </a:solidFill>
              <a:latin typeface="Montserrat"/>
              <a:ea typeface="Montserrat"/>
              <a:cs typeface="Montserrat"/>
              <a:sym typeface="Montserrat"/>
            </a:endParaRPr>
          </a:p>
          <a:p>
            <a:pPr algn="just">
              <a:lnSpc>
                <a:spcPts val="1679"/>
              </a:lnSpc>
            </a:pPr>
            <a:r>
              <a:rPr lang="en-US" sz="1200">
                <a:solidFill>
                  <a:srgbClr val="000000"/>
                </a:solidFill>
                <a:latin typeface="Montserrat"/>
                <a:ea typeface="Montserrat"/>
                <a:cs typeface="Montserrat"/>
                <a:sym typeface="Montserrat"/>
              </a:rPr>
              <a:t>✔ Monitoramento completo do sistema no painel eletrônico do compressor;</a:t>
            </a:r>
          </a:p>
          <a:p>
            <a:pPr algn="just">
              <a:lnSpc>
                <a:spcPts val="1679"/>
              </a:lnSpc>
            </a:pPr>
            <a:endParaRPr lang="en-US" sz="1200">
              <a:solidFill>
                <a:srgbClr val="000000"/>
              </a:solidFill>
              <a:latin typeface="Montserrat"/>
              <a:ea typeface="Montserrat"/>
              <a:cs typeface="Montserrat"/>
              <a:sym typeface="Montserrat"/>
            </a:endParaRPr>
          </a:p>
          <a:p>
            <a:pPr algn="just">
              <a:lnSpc>
                <a:spcPts val="1679"/>
              </a:lnSpc>
            </a:pPr>
            <a:r>
              <a:rPr lang="en-US" sz="1200">
                <a:solidFill>
                  <a:srgbClr val="000000"/>
                </a:solidFill>
                <a:latin typeface="Montserrat"/>
                <a:ea typeface="Montserrat"/>
                <a:cs typeface="Montserrat"/>
                <a:sym typeface="Montserrat"/>
              </a:rPr>
              <a:t>✔ Sistema anti-congelamento.</a:t>
            </a:r>
          </a:p>
          <a:p>
            <a:pPr algn="just">
              <a:lnSpc>
                <a:spcPts val="1679"/>
              </a:lnSpc>
            </a:pPr>
            <a:endParaRPr lang="en-US" sz="1200">
              <a:solidFill>
                <a:srgbClr val="000000"/>
              </a:solidFill>
              <a:latin typeface="Montserrat"/>
              <a:ea typeface="Montserrat"/>
              <a:cs typeface="Montserrat"/>
              <a:sym typeface="Montserrat"/>
            </a:endParaRPr>
          </a:p>
        </p:txBody>
      </p:sp>
      <p:sp>
        <p:nvSpPr>
          <p:cNvPr id="27" name="TextBox 27">
            <a:extLst>
              <a:ext uri="{FF2B5EF4-FFF2-40B4-BE49-F238E27FC236}">
                <a16:creationId xmlns:a16="http://schemas.microsoft.com/office/drawing/2014/main" id="{D618A5C8-C4E5-C3F4-D48C-DFD345AC553F}"/>
              </a:ext>
            </a:extLst>
          </p:cNvPr>
          <p:cNvSpPr txBox="1"/>
          <p:nvPr/>
        </p:nvSpPr>
        <p:spPr>
          <a:xfrm>
            <a:off x="5238133" y="8216935"/>
            <a:ext cx="2024807" cy="826770"/>
          </a:xfrm>
          <a:prstGeom prst="rect">
            <a:avLst/>
          </a:prstGeom>
        </p:spPr>
        <p:txBody>
          <a:bodyPr lIns="0" tIns="0" rIns="0" bIns="0" rtlCol="0" anchor="t">
            <a:spAutoFit/>
          </a:bodyPr>
          <a:lstStyle/>
          <a:p>
            <a:pPr algn="ctr">
              <a:lnSpc>
                <a:spcPts val="1679"/>
              </a:lnSpc>
            </a:pPr>
            <a:r>
              <a:rPr lang="en-US" sz="1200" b="1">
                <a:solidFill>
                  <a:srgbClr val="000000"/>
                </a:solidFill>
                <a:latin typeface="Montserrat Bold"/>
                <a:ea typeface="Montserrat Bold"/>
                <a:cs typeface="Montserrat Bold"/>
                <a:sym typeface="Montserrat Bold"/>
              </a:rPr>
              <a:t>Fornece ar limpo e seco em um conjunto integrado.</a:t>
            </a:r>
          </a:p>
          <a:p>
            <a:pPr algn="ctr">
              <a:lnSpc>
                <a:spcPts val="1679"/>
              </a:lnSpc>
            </a:pPr>
            <a:endParaRPr lang="en-US" sz="1200" b="1">
              <a:solidFill>
                <a:srgbClr val="000000"/>
              </a:solidFill>
              <a:latin typeface="Montserrat Bold"/>
              <a:ea typeface="Montserrat Bold"/>
              <a:cs typeface="Montserrat Bold"/>
              <a:sym typeface="Montserrat Bold"/>
            </a:endParaRPr>
          </a:p>
        </p:txBody>
      </p:sp>
      <p:pic>
        <p:nvPicPr>
          <p:cNvPr id="9" name="Imagem 8">
            <a:extLst>
              <a:ext uri="{FF2B5EF4-FFF2-40B4-BE49-F238E27FC236}">
                <a16:creationId xmlns:a16="http://schemas.microsoft.com/office/drawing/2014/main" id="{9AC86911-F20B-1C1F-4063-D1B4CC2C279F}"/>
              </a:ext>
            </a:extLst>
          </p:cNvPr>
          <p:cNvPicPr>
            <a:picLocks noChangeAspect="1"/>
          </p:cNvPicPr>
          <p:nvPr/>
        </p:nvPicPr>
        <p:blipFill>
          <a:blip r:embed="rId4"/>
          <a:stretch>
            <a:fillRect/>
          </a:stretch>
        </p:blipFill>
        <p:spPr>
          <a:xfrm>
            <a:off x="44772" y="56790"/>
            <a:ext cx="7526652" cy="839611"/>
          </a:xfrm>
          <a:prstGeom prst="rect">
            <a:avLst/>
          </a:prstGeom>
        </p:spPr>
      </p:pic>
      <p:grpSp>
        <p:nvGrpSpPr>
          <p:cNvPr id="7" name="Group 8">
            <a:extLst>
              <a:ext uri="{FF2B5EF4-FFF2-40B4-BE49-F238E27FC236}">
                <a16:creationId xmlns:a16="http://schemas.microsoft.com/office/drawing/2014/main" id="{176680B8-621D-C305-81E3-301156E3EC41}"/>
              </a:ext>
            </a:extLst>
          </p:cNvPr>
          <p:cNvGrpSpPr/>
          <p:nvPr/>
        </p:nvGrpSpPr>
        <p:grpSpPr>
          <a:xfrm>
            <a:off x="-12066" y="10512700"/>
            <a:ext cx="7584132" cy="179300"/>
            <a:chOff x="0" y="0"/>
            <a:chExt cx="3047987" cy="131886"/>
          </a:xfrm>
        </p:grpSpPr>
        <p:sp>
          <p:nvSpPr>
            <p:cNvPr id="8" name="Freeform 9">
              <a:extLst>
                <a:ext uri="{FF2B5EF4-FFF2-40B4-BE49-F238E27FC236}">
                  <a16:creationId xmlns:a16="http://schemas.microsoft.com/office/drawing/2014/main" id="{3F854021-DEAE-C22D-B44B-619983667CE1}"/>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0" name="TextBox 10">
              <a:extLst>
                <a:ext uri="{FF2B5EF4-FFF2-40B4-BE49-F238E27FC236}">
                  <a16:creationId xmlns:a16="http://schemas.microsoft.com/office/drawing/2014/main" id="{5AE1FDF5-6E96-98A0-1CAB-6A5D32071AF7}"/>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extLst>
      <p:ext uri="{BB962C8B-B14F-4D97-AF65-F5344CB8AC3E}">
        <p14:creationId xmlns:p14="http://schemas.microsoft.com/office/powerpoint/2010/main" val="34060537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TotalTime>
  <Words>1739</Words>
  <Application>Microsoft Office PowerPoint</Application>
  <PresentationFormat>Personalizar</PresentationFormat>
  <Paragraphs>139</Paragraphs>
  <Slides>12</Slides>
  <Notes>0</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12</vt:i4>
      </vt:variant>
    </vt:vector>
  </HeadingPairs>
  <TitlesOfParts>
    <vt:vector size="21" baseType="lpstr">
      <vt:lpstr>Neue Montreal</vt:lpstr>
      <vt:lpstr>Calibri</vt:lpstr>
      <vt:lpstr>Montserrat Ultra-Bold</vt:lpstr>
      <vt:lpstr>Arial</vt:lpstr>
      <vt:lpstr>Open Sans</vt:lpstr>
      <vt:lpstr>Montserrat</vt:lpstr>
      <vt:lpstr>Montserrat Medium</vt:lpstr>
      <vt:lpstr>Montserrat 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Proposta UP610-30 TAS</dc:title>
  <dc:creator>EvolucaoCompressores</dc:creator>
  <cp:lastModifiedBy>Kamille Silveira</cp:lastModifiedBy>
  <cp:revision>15</cp:revision>
  <dcterms:created xsi:type="dcterms:W3CDTF">2006-08-16T00:00:00Z</dcterms:created>
  <dcterms:modified xsi:type="dcterms:W3CDTF">2025-09-02T19:35:31Z</dcterms:modified>
  <dc:identifier>DAGwcgt9TiA</dc:identifier>
</cp:coreProperties>
</file>